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4139" r:id="rId3"/>
    <p:sldId id="4117" r:id="rId4"/>
    <p:sldId id="4140" r:id="rId5"/>
    <p:sldId id="4130" r:id="rId6"/>
    <p:sldId id="4119" r:id="rId7"/>
    <p:sldId id="4120" r:id="rId8"/>
    <p:sldId id="4124" r:id="rId9"/>
    <p:sldId id="4123" r:id="rId10"/>
    <p:sldId id="4122" r:id="rId11"/>
    <p:sldId id="4127" r:id="rId12"/>
    <p:sldId id="298" r:id="rId13"/>
  </p:sldIdLst>
  <p:sldSz cx="9144000" cy="5143500" type="screen16x9"/>
  <p:notesSz cx="6858000" cy="9144000"/>
  <p:embeddedFontLst>
    <p:embeddedFont>
      <p:font typeface="Bai Jamjuree" panose="00000500000000000000" pitchFamily="2" charset="-34"/>
      <p:regular r:id="rId16"/>
      <p:bold r:id="rId17"/>
      <p:italic r:id="rId18"/>
      <p:boldItalic r:id="rId19"/>
    </p:embeddedFont>
    <p:embeddedFont>
      <p:font typeface="Bai Jamjuree Light" panose="00000400000000000000" pitchFamily="2" charset="-34"/>
      <p:regular r:id="rId20"/>
      <p:italic r:id="rId21"/>
    </p:embeddedFont>
    <p:embeddedFont>
      <p:font typeface="Bai Jamjuree Medium" panose="00000600000000000000" pitchFamily="2" charset="-34"/>
      <p:regular r:id="rId22"/>
      <p:italic r:id="rId23"/>
    </p:embeddedFont>
    <p:embeddedFont>
      <p:font typeface="Bai Jamjuree Regular" panose="00000500000000000000" pitchFamily="2" charset="-34"/>
      <p:regular r:id="rId24"/>
    </p:embeddedFont>
    <p:embeddedFont>
      <p:font typeface="Curved Square" panose="00000400000000000000" pitchFamily="2" charset="0"/>
      <p:regular r:id="rId25"/>
    </p:embeddedFont>
    <p:embeddedFont>
      <p:font typeface="Montserrat" panose="00000500000000000000" pitchFamily="2" charset="-18"/>
      <p:regular r:id="rId26"/>
      <p:bold r:id="rId27"/>
      <p:italic r:id="rId28"/>
      <p:boldItalic r:id="rId29"/>
    </p:embeddedFont>
    <p:embeddedFont>
      <p:font typeface="Roboto Slab" pitchFamily="2" charset="0"/>
      <p:regular r:id="rId30"/>
      <p:bold r:id="rId31"/>
    </p:embeddedFont>
    <p:embeddedFont>
      <p:font typeface="Roboto Slab Light" pitchFamily="2" charset="0"/>
      <p:regular r:id="rId32"/>
    </p:embeddedFont>
    <p:embeddedFont>
      <p:font typeface="Roboto Slab Regular" pitchFamily="2" charset="0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4BAD2CF-8936-4C6A-9354-58902AAF0951}">
          <p14:sldIdLst>
            <p14:sldId id="274"/>
            <p14:sldId id="4139"/>
            <p14:sldId id="4117"/>
            <p14:sldId id="4140"/>
            <p14:sldId id="4130"/>
            <p14:sldId id="4119"/>
            <p14:sldId id="4120"/>
            <p14:sldId id="4124"/>
            <p14:sldId id="4123"/>
            <p14:sldId id="4122"/>
            <p14:sldId id="412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C0504D"/>
    <a:srgbClr val="0B3654"/>
    <a:srgbClr val="0C314B"/>
    <a:srgbClr val="D12424"/>
    <a:srgbClr val="0B304A"/>
    <a:srgbClr val="8064A2"/>
    <a:srgbClr val="9BBB59"/>
    <a:srgbClr val="4F81BD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4404" autoAdjust="0"/>
  </p:normalViewPr>
  <p:slideViewPr>
    <p:cSldViewPr snapToGrid="0" snapToObjects="1" showGuides="1">
      <p:cViewPr varScale="1">
        <p:scale>
          <a:sx n="88" d="100"/>
          <a:sy n="88" d="100"/>
        </p:scale>
        <p:origin x="576" y="88"/>
      </p:cViewPr>
      <p:guideLst>
        <p:guide orient="horz" pos="1620"/>
        <p:guide pos="2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24E3CFA6-195D-40B8-8EB2-3564DB4CC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81F2B6A-80E6-4DE4-849E-6A7F8970F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F8BEC-0A4A-4075-90CF-2CAC40AA2BA1}" type="datetimeFigureOut">
              <a:rPr lang="hu-HU" smtClean="0"/>
              <a:t>2024. 09. 22.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98FA211-F73A-4648-87C2-3E63C53530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6577DC2-A2A5-4A9D-99D5-DD248078D8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433CF-CCF4-45D1-8752-32AC888E2B6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75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1036-CEB6-4E3F-8EE9-36597628D0A3}" type="datetimeFigureOut">
              <a:rPr lang="hu-HU" smtClean="0"/>
              <a:t>2024. 09. 22.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18D9E-E7EF-4046-99CB-054948E7CAC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458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BBC1-214B-4242-A3B9-A851D8000EDA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5930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És IGEN, a </a:t>
            </a:r>
            <a:r>
              <a:rPr lang="hu-HU" dirty="0" err="1"/>
              <a:t>purdue</a:t>
            </a:r>
            <a:r>
              <a:rPr lang="hu-HU" dirty="0"/>
              <a:t> modell minden </a:t>
            </a:r>
            <a:r>
              <a:rPr lang="hu-HU" dirty="0" err="1"/>
              <a:t>rétege</a:t>
            </a:r>
            <a:r>
              <a:rPr lang="hu-HU" dirty="0"/>
              <a:t> érintett a NIS2 megfelelésben!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8D9E-E7EF-4046-99CB-054948E7CAC0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71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Ennyire különböző rendszerekben felmerülő fenyegetéseket lehet egyáltalán egységes </a:t>
            </a:r>
            <a:r>
              <a:rPr lang="hu-HU" dirty="0" err="1"/>
              <a:t>kiberbiztonsági</a:t>
            </a:r>
            <a:r>
              <a:rPr lang="hu-HU" dirty="0"/>
              <a:t> keret között értékelni?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8D9E-E7EF-4046-99CB-054948E7CAC0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901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Gyűjtés, automatikus elemzés – akár gyűjtés nélküli manuális elemzés (a lényeg a helyettesítés, ha nincs automatizmus)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8D9E-E7EF-4046-99CB-054948E7CAC0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26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Automatikus zárolás – kockázatarányos mérlegelés a zárolásról (HMI)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8D9E-E7EF-4046-99CB-054948E7CAC0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3428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Utolsó ismert üzembiztos állapot – egyedi, kockázatalapú mérlegelés a visszaállítási állapotról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8D9E-E7EF-4046-99CB-054948E7CAC0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09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Behatolásvizsgálat ütemezetten – zavartalan működés biztosítása mellett (szimulált rendszeren vagy passzív módon végzett)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8D9E-E7EF-4046-99CB-054948E7CAC0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539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BBC1-214B-4242-A3B9-A851D8000EDA}" type="slidenum">
              <a:rPr lang="en-HU" smtClean="0"/>
              <a:t>12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3774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0.pd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minta1_vertical.png">
            <a:extLst>
              <a:ext uri="{FF2B5EF4-FFF2-40B4-BE49-F238E27FC236}">
                <a16:creationId xmlns:a16="http://schemas.microsoft.com/office/drawing/2014/main" id="{30B99D50-52A7-41AA-B608-839B77E34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1365" y="1494887"/>
            <a:ext cx="3400045" cy="3739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006" y="1875161"/>
            <a:ext cx="5567793" cy="1102519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EE72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006" y="3076575"/>
            <a:ext cx="5560359" cy="1314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tint val="75000"/>
                  </a:schemeClr>
                </a:solidFill>
                <a:latin typeface="Bai Jamjuree Light" panose="00000400000000000000" pitchFamily="2" charset="-34"/>
                <a:cs typeface="Bai Jamjuree Light" panose="00000400000000000000" pitchFamily="2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599B738-DAD6-4425-9350-488ABB06B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5027823" cy="1885434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918CA3A5-A2C1-4E7E-880F-09E1889C49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726" y="4583431"/>
            <a:ext cx="3220720" cy="42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hu-HU" sz="1900" spc="-340" dirty="0">
                <a:solidFill>
                  <a:schemeClr val="bg1">
                    <a:lumMod val="75000"/>
                  </a:schemeClr>
                </a:solidFill>
                <a:effectLst/>
                <a:latin typeface="Curved Square" panose="000004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SECURITY TESTING LABORATORY</a:t>
            </a:r>
            <a:endParaRPr lang="hu-HU" sz="1100" dirty="0">
              <a:solidFill>
                <a:schemeClr val="bg1">
                  <a:lumMod val="75000"/>
                </a:schemeClr>
              </a:solidFill>
              <a:effectLst/>
              <a:latin typeface="Roboto Slab Regular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B5144BD1-C82C-4431-9904-40C9E0C3D0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971" y="4754245"/>
            <a:ext cx="3193415" cy="3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900" spc="-150" dirty="0">
                <a:solidFill>
                  <a:srgbClr val="EE7200"/>
                </a:solidFill>
                <a:effectLst/>
                <a:latin typeface="Curved Square" panose="000004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MAKING THE WORLD SAFER</a:t>
            </a:r>
            <a:endParaRPr lang="hu-HU" sz="1100" dirty="0">
              <a:solidFill>
                <a:srgbClr val="262626"/>
              </a:solidFill>
              <a:effectLst/>
              <a:latin typeface="Roboto Slab Regular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2F4A6D3-9E68-493F-A836-0679143AD790}"/>
              </a:ext>
            </a:extLst>
          </p:cNvPr>
          <p:cNvSpPr txBox="1">
            <a:spLocks/>
          </p:cNvSpPr>
          <p:nvPr userDrawn="1"/>
        </p:nvSpPr>
        <p:spPr>
          <a:xfrm>
            <a:off x="7416519" y="21137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3E4B3-E3E6-014C-9706-B5DF7BB9AEF2}" type="datetimeFigureOut">
              <a:rPr lang="hu-HU" sz="1300" b="0" smtClean="0">
                <a:solidFill>
                  <a:srgbClr val="EE72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pPr/>
              <a:t>2024. 09. 22.</a:t>
            </a:fld>
            <a:endParaRPr lang="hu-HU" sz="1300" b="0" dirty="0">
              <a:solidFill>
                <a:srgbClr val="EE72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2024. 09. 22.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2024. 09. 22.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Dar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FCDCFE-AEB8-4168-934C-F8E9E08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916"/>
          <a:stretch/>
        </p:blipFill>
        <p:spPr>
          <a:xfrm>
            <a:off x="-1" y="-14141"/>
            <a:ext cx="9210556" cy="51576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BBDA-2E07-78A9-3156-61006D54C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16134"/>
            <a:ext cx="7708526" cy="3263504"/>
          </a:xfr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 sz="150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 Medium" panose="02000000000000000000" pitchFamily="2" charset="0"/>
              </a:defRPr>
            </a:lvl1pPr>
            <a:lvl2pPr marL="514350" indent="-171450">
              <a:buFontTx/>
              <a:buBlip>
                <a:blip r:embed="rId4"/>
              </a:buBlip>
              <a:defRPr sz="135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</a:defRPr>
            </a:lvl2pPr>
            <a:lvl3pPr marL="857250" indent="-171450">
              <a:buFontTx/>
              <a:buBlip>
                <a:blip r:embed="rId4"/>
              </a:buBlip>
              <a:defRPr sz="120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</a:defRPr>
            </a:lvl3pPr>
            <a:lvl4pPr marL="1200150" indent="-171450">
              <a:buFontTx/>
              <a:buBlip>
                <a:blip r:embed="rId4"/>
              </a:buBlip>
              <a:defRPr sz="105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970CA3-780D-1485-350A-F003B04DF2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185839" y="13688"/>
            <a:ext cx="1958161" cy="734310"/>
          </a:xfrm>
          <a:prstGeom prst="rect">
            <a:avLst/>
          </a:prstGeom>
        </p:spPr>
      </p:pic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2BA1BC78-83FE-70AD-4B10-9460C2F630B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8650" y="181786"/>
            <a:ext cx="5264150" cy="447675"/>
          </a:xfrm>
        </p:spPr>
        <p:txBody>
          <a:bodyPr>
            <a:noAutofit/>
          </a:bodyPr>
          <a:lstStyle>
            <a:lvl1pPr marL="0" indent="0">
              <a:buNone/>
              <a:defRPr sz="2400" b="1" i="0" spc="0" baseline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  <a:ea typeface="Roboto" panose="02000000000000000000" pitchFamily="2" charset="0"/>
                <a:cs typeface="Bai Jamjuree" pitchFamily="2" charset="-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418517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Dar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FCDCFE-AEB8-4168-934C-F8E9E08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916"/>
          <a:stretch/>
        </p:blipFill>
        <p:spPr>
          <a:xfrm>
            <a:off x="-1" y="-14141"/>
            <a:ext cx="9210556" cy="51576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BBDA-2E07-78A9-3156-61006D54C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16134"/>
            <a:ext cx="7708526" cy="3263504"/>
          </a:xfr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 sz="150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 Medium" panose="02000000000000000000" pitchFamily="2" charset="0"/>
              </a:defRPr>
            </a:lvl1pPr>
            <a:lvl2pPr marL="514350" indent="-171450">
              <a:buFontTx/>
              <a:buBlip>
                <a:blip r:embed="rId4"/>
              </a:buBlip>
              <a:defRPr sz="135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</a:defRPr>
            </a:lvl2pPr>
            <a:lvl3pPr marL="857250" indent="-171450">
              <a:buFontTx/>
              <a:buBlip>
                <a:blip r:embed="rId4"/>
              </a:buBlip>
              <a:defRPr sz="120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</a:defRPr>
            </a:lvl3pPr>
            <a:lvl4pPr marL="1200150" indent="-171450">
              <a:buFontTx/>
              <a:buBlip>
                <a:blip r:embed="rId4"/>
              </a:buBlip>
              <a:defRPr sz="105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2BA1BC78-83FE-70AD-4B10-9460C2F630B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8650" y="181786"/>
            <a:ext cx="5264150" cy="447675"/>
          </a:xfrm>
        </p:spPr>
        <p:txBody>
          <a:bodyPr>
            <a:noAutofit/>
          </a:bodyPr>
          <a:lstStyle>
            <a:lvl1pPr marL="0" indent="0">
              <a:buNone/>
              <a:defRPr sz="2400" b="1" i="0" spc="0" baseline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  <a:ea typeface="Roboto" panose="02000000000000000000" pitchFamily="2" charset="0"/>
                <a:cs typeface="Bai Jamjuree" pitchFamily="2" charset="-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72619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Dar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FCDCFE-AEB8-4168-934C-F8E9E08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916"/>
          <a:stretch/>
        </p:blipFill>
        <p:spPr>
          <a:xfrm>
            <a:off x="-1" y="-14141"/>
            <a:ext cx="9210556" cy="51576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BBDA-2E07-78A9-3156-61006D54C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16134"/>
            <a:ext cx="3886200" cy="3263504"/>
          </a:xfr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 sz="150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 Medium" panose="02000000000000000000" pitchFamily="2" charset="0"/>
              </a:defRPr>
            </a:lvl1pPr>
            <a:lvl2pPr marL="514350" indent="-171450">
              <a:buFontTx/>
              <a:buBlip>
                <a:blip r:embed="rId4"/>
              </a:buBlip>
              <a:defRPr sz="135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</a:defRPr>
            </a:lvl2pPr>
            <a:lvl3pPr marL="857250" indent="-171450">
              <a:buFontTx/>
              <a:buBlip>
                <a:blip r:embed="rId4"/>
              </a:buBlip>
              <a:defRPr sz="120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</a:defRPr>
            </a:lvl3pPr>
            <a:lvl4pPr marL="1200150" indent="-171450">
              <a:buFontTx/>
              <a:buBlip>
                <a:blip r:embed="rId4"/>
              </a:buBlip>
              <a:defRPr sz="1050" b="0" i="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970CA3-780D-1485-350A-F003B04DF2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084239" y="213646"/>
            <a:ext cx="1424942" cy="534353"/>
          </a:xfrm>
          <a:prstGeom prst="rect">
            <a:avLst/>
          </a:prstGeom>
        </p:spPr>
      </p:pic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2BA1BC78-83FE-70AD-4B10-9460C2F630B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8651" y="300323"/>
            <a:ext cx="6371942" cy="447675"/>
          </a:xfrm>
        </p:spPr>
        <p:txBody>
          <a:bodyPr>
            <a:noAutofit/>
          </a:bodyPr>
          <a:lstStyle>
            <a:lvl1pPr marL="0" indent="0">
              <a:buNone/>
              <a:defRPr sz="3000" b="1" i="0" spc="0" baseline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  <a:ea typeface="Roboto" panose="02000000000000000000" pitchFamily="2" charset="0"/>
                <a:cs typeface="Bai Jamjuree" pitchFamily="2" charset="-34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H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1DA1C6-F010-B4E8-9F2A-6C421F930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07744" y="1015604"/>
            <a:ext cx="3917156" cy="3263503"/>
          </a:xfrm>
        </p:spPr>
        <p:txBody>
          <a:bodyPr/>
          <a:lstStyle/>
          <a:p>
            <a:endParaRPr lang="en-H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A1051-963C-1BA8-FEF1-FB20014F9F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62564" y="-114392"/>
            <a:ext cx="953777" cy="10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0749D3E-0A97-03BC-854D-E250C21D9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069"/>
            <a:ext cx="9144000" cy="5151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E5DA83-30FF-79EC-A053-86D52A5EF59C}"/>
              </a:ext>
            </a:extLst>
          </p:cNvPr>
          <p:cNvSpPr/>
          <p:nvPr userDrawn="1"/>
        </p:nvSpPr>
        <p:spPr>
          <a:xfrm>
            <a:off x="0" y="-804"/>
            <a:ext cx="9144000" cy="5143500"/>
          </a:xfrm>
          <a:prstGeom prst="rect">
            <a:avLst/>
          </a:prstGeom>
          <a:solidFill>
            <a:srgbClr val="0B3858">
              <a:alpha val="891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237FC-3C76-1D10-1F3C-6914249514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7102" y="1762126"/>
            <a:ext cx="6262577" cy="975947"/>
          </a:xfrm>
        </p:spPr>
        <p:txBody>
          <a:bodyPr anchor="b">
            <a:noAutofit/>
          </a:bodyPr>
          <a:lstStyle>
            <a:lvl1pPr algn="l">
              <a:defRPr sz="3300" b="1" i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  <a:ea typeface="Roboto" panose="02000000000000000000" pitchFamily="2" charset="0"/>
                <a:cs typeface="Microsoft Sans Serif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79263-E2D0-A5A9-4C7E-E2F46F4F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02" y="3050688"/>
            <a:ext cx="6262577" cy="48138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EE7200"/>
                </a:solidFill>
                <a:latin typeface="Montserrat" panose="00000500000000000000" pitchFamily="2" charset="-18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C7799-7539-59CF-BFF1-B951792B6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820228"/>
            <a:ext cx="137510" cy="33002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5F6943C-005F-15BD-7101-3FC1EE10F0D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16123" y="714151"/>
            <a:ext cx="1635071" cy="6509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HU"/>
              <a:t>Logo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2F057BD-573E-2352-B63D-49803D1D34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500396" y="3731791"/>
            <a:ext cx="1003798" cy="273844"/>
          </a:xfrm>
        </p:spPr>
        <p:txBody>
          <a:bodyPr/>
          <a:lstStyle>
            <a:lvl1pPr>
              <a:defRPr sz="1200"/>
            </a:lvl1pPr>
          </a:lstStyle>
          <a:p>
            <a:fld id="{DC08FFCB-2DFE-7A42-BBF7-4FEC40A7AA7C}" type="datetime1">
              <a:rPr lang="hu-HU" b="1" smtClean="0"/>
              <a:pPr/>
              <a:t>2024. 09. 22.</a:t>
            </a:fld>
            <a:endParaRPr lang="en-HU" b="1" dirty="0"/>
          </a:p>
        </p:txBody>
      </p:sp>
      <p:pic>
        <p:nvPicPr>
          <p:cNvPr id="15" name="Picture 14" descr="A blue and orange squares&#10;&#10;Description automatically generated">
            <a:extLst>
              <a:ext uri="{FF2B5EF4-FFF2-40B4-BE49-F238E27FC236}">
                <a16:creationId xmlns:a16="http://schemas.microsoft.com/office/drawing/2014/main" id="{DAA9CDD0-B489-195A-8438-DC87074525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1419" y="1622181"/>
            <a:ext cx="2879924" cy="3274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7D4BA-A32C-148F-892E-4BEC9A5F20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62564" y="-114392"/>
            <a:ext cx="953777" cy="10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9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8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E9530385-657B-4C99-B298-F3E65F6FCFD8}"/>
              </a:ext>
            </a:extLst>
          </p:cNvPr>
          <p:cNvSpPr/>
          <p:nvPr userDrawn="1"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94792"/>
          </a:xfrm>
        </p:spPr>
        <p:txBody>
          <a:bodyPr/>
          <a:lstStyle>
            <a:lvl1pPr algn="l">
              <a:defRPr sz="3000">
                <a:solidFill>
                  <a:srgbClr val="7F7F7F"/>
                </a:solidFill>
                <a:latin typeface="Bai Jamjuree Medium" panose="00000600000000000000" pitchFamily="2" charset="-34"/>
                <a:cs typeface="Bai Jamjuree Medium" panose="00000600000000000000" pitchFamily="2" charset="-34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Aft>
                <a:spcPts val="1200"/>
              </a:spcAft>
              <a:buNone/>
              <a:defRPr sz="2600">
                <a:solidFill>
                  <a:srgbClr val="EE7200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7E16"/>
              </a:buClr>
              <a:buFont typeface="Curved Square" panose="00000400000000000000" pitchFamily="2" charset="0"/>
              <a:buChar char="-"/>
              <a:defRPr lang="hu-HU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i Jamjuree Regular"/>
                <a:ea typeface="+mj-ea"/>
                <a:cs typeface="Bai Jamjuree Regular"/>
              </a:defRPr>
            </a:lvl2pPr>
            <a:lvl3pPr marL="1143000" indent="-228600">
              <a:spcBef>
                <a:spcPts val="600"/>
              </a:spcBef>
              <a:buFont typeface="Curved Square" panose="00000400000000000000" pitchFamily="2" charset="0"/>
              <a:buChar char="-"/>
              <a:defRPr sz="2000">
                <a:latin typeface="Bai Jamjuree Regular" panose="00000500000000000000" pitchFamily="2" charset="-34"/>
                <a:cs typeface="Bai Jamjuree Regular" panose="00000500000000000000" pitchFamily="2" charset="-34"/>
              </a:defRPr>
            </a:lvl3pPr>
            <a:lvl4pPr>
              <a:spcBef>
                <a:spcPts val="600"/>
              </a:spcBef>
              <a:defRPr>
                <a:latin typeface="Bai Jamjuree Regular" panose="00000500000000000000" pitchFamily="2" charset="-34"/>
                <a:cs typeface="Bai Jamjuree Regular" panose="00000500000000000000" pitchFamily="2" charset="-34"/>
              </a:defRPr>
            </a:lvl4pPr>
            <a:lvl5pPr>
              <a:spcBef>
                <a:spcPts val="600"/>
              </a:spcBef>
              <a:defRPr>
                <a:latin typeface="Bai Jamjuree Regular" panose="00000500000000000000" pitchFamily="2" charset="-34"/>
                <a:cs typeface="Bai Jamjuree Regular" panose="00000500000000000000" pitchFamily="2" charset="-34"/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marL="742950" lvl="1" indent="-28575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7E16"/>
              </a:buClr>
              <a:buSzPct val="100000"/>
            </a:pPr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pic>
        <p:nvPicPr>
          <p:cNvPr id="9" name="Picture 6" descr="a_logo_1.eps">
            <a:extLst>
              <a:ext uri="{FF2B5EF4-FFF2-40B4-BE49-F238E27FC236}">
                <a16:creationId xmlns:a16="http://schemas.microsoft.com/office/drawing/2014/main" id="{A8ABD049-C944-479B-ACA3-07A9E870C43E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9003" y="135457"/>
            <a:ext cx="1676406" cy="477581"/>
          </a:xfrm>
          <a:prstGeom prst="rect">
            <a:avLst/>
          </a:prstGeom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1383500B-CC95-4E2E-93B1-A7D38CF03D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6343" y="4933093"/>
            <a:ext cx="2179201" cy="2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r">
              <a:spcAft>
                <a:spcPts val="0"/>
              </a:spcAft>
            </a:pPr>
            <a:r>
              <a:rPr lang="hu-HU" sz="1400" spc="-340" dirty="0">
                <a:solidFill>
                  <a:srgbClr val="979A95"/>
                </a:solidFill>
                <a:effectLst/>
                <a:latin typeface="Curved Square" panose="000004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3 6 0 °</a:t>
            </a:r>
            <a:endParaRPr lang="hu-HU" sz="900" dirty="0">
              <a:solidFill>
                <a:srgbClr val="979A95"/>
              </a:solidFill>
              <a:effectLst/>
              <a:latin typeface="Roboto Slab Regular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99384391-FD62-496D-BC5C-7E6D07D122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13592" y="4933665"/>
            <a:ext cx="31934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sz="1400" spc="-150" dirty="0">
                <a:solidFill>
                  <a:srgbClr val="EE7200"/>
                </a:solidFill>
                <a:effectLst/>
                <a:latin typeface="Curved Square" panose="000004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&gt; BIZTONSAGMENEDZSMENT</a:t>
            </a:r>
            <a:endParaRPr lang="hu-HU" sz="1400" dirty="0">
              <a:solidFill>
                <a:srgbClr val="262626"/>
              </a:solidFill>
              <a:effectLst/>
              <a:latin typeface="Roboto Slab Regular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B7EFE5C-3B88-44C9-B633-C8510273D403}"/>
              </a:ext>
            </a:extLst>
          </p:cNvPr>
          <p:cNvSpPr txBox="1">
            <a:spLocks/>
          </p:cNvSpPr>
          <p:nvPr userDrawn="1"/>
        </p:nvSpPr>
        <p:spPr>
          <a:xfrm>
            <a:off x="0" y="489140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5E649A9-DD67-2048-BD7E-59EFB00E6BA0}" type="slidenum">
              <a:rPr lang="hu-HU" sz="1400" smtClean="0">
                <a:solidFill>
                  <a:srgbClr val="FF7E16"/>
                </a:solidFill>
                <a:latin typeface="Curved Square" panose="00000400000000000000" pitchFamily="2" charset="0"/>
              </a:rPr>
              <a:pPr algn="l"/>
              <a:t>‹#›</a:t>
            </a:fld>
            <a:endParaRPr lang="hu-HU" sz="1400" dirty="0">
              <a:solidFill>
                <a:srgbClr val="FF7E16"/>
              </a:solidFill>
              <a:latin typeface="Curved Square" panose="000004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2024. 09. 22.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2024. 09. 22.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2024. 09. 22.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2024. 09. 22.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2024. 09. 22.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2024. 09. 22.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4B3-E3E6-014C-9706-B5DF7BB9AEF2}" type="datetimeFigureOut">
              <a:t>2024. 09. 22.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49A9-DD67-2048-BD7E-59EFB00E6BA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E4B3-E3E6-014C-9706-B5DF7BB9AEF2}" type="datetimeFigureOut">
              <a:t>2024. 09. 22.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649A9-DD67-2048-BD7E-59EFB00E6BA0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1" r:id="rId14"/>
    <p:sldLayoutId id="2147483662" r:id="rId15"/>
    <p:sldLayoutId id="2147483663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F7761AD-E44A-C5BF-50B5-825E12250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hu-HU" dirty="0">
                <a:solidFill>
                  <a:schemeClr val="bg1"/>
                </a:solidFill>
                <a:latin typeface="Montserrat" panose="00000500000000000000" pitchFamily="2" charset="-18"/>
                <a:cs typeface="Bai Jamjuree SemiBold"/>
              </a:rPr>
              <a:t>NIS2</a:t>
            </a:r>
            <a:endParaRPr lang="en-HU" dirty="0">
              <a:solidFill>
                <a:schemeClr val="bg1"/>
              </a:solidFill>
              <a:latin typeface="Montserrat" panose="00000500000000000000" pitchFamily="2" charset="-18"/>
              <a:cs typeface="Bai Jamjuree SemiBold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848EEC1-4A0A-6957-D4E7-311029659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02" y="2822008"/>
            <a:ext cx="5704293" cy="975947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E7200"/>
                </a:solidFill>
                <a:latin typeface="Montserrat" panose="00000500000000000000" pitchFamily="2" charset="-18"/>
              </a:rPr>
              <a:t>az ipari rendszerek szemszögéből</a:t>
            </a:r>
            <a:endParaRPr lang="en-HU" b="1" dirty="0">
              <a:solidFill>
                <a:srgbClr val="EE7200"/>
              </a:solidFill>
              <a:latin typeface="Montserrat" panose="00000500000000000000" pitchFamily="2" charset="-18"/>
            </a:endParaRPr>
          </a:p>
        </p:txBody>
      </p:sp>
      <p:pic>
        <p:nvPicPr>
          <p:cNvPr id="9" name="Picture Placeholder 8" descr="A white and orange logo&#10;&#10;Description automatically generated with low confidence">
            <a:extLst>
              <a:ext uri="{FF2B5EF4-FFF2-40B4-BE49-F238E27FC236}">
                <a16:creationId xmlns:a16="http://schemas.microsoft.com/office/drawing/2014/main" id="{05120C5C-BA65-3780-4C8A-0A023CB02B0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2936" r="2936"/>
          <a:stretch>
            <a:fillRect/>
          </a:stretch>
        </p:blipFill>
        <p:spPr>
          <a:xfrm>
            <a:off x="6328373" y="519960"/>
            <a:ext cx="2122821" cy="845176"/>
          </a:xfrm>
        </p:spPr>
      </p:pic>
      <p:pic>
        <p:nvPicPr>
          <p:cNvPr id="8" name="Picture 7" descr="A picture containing screenshot, graphics, black, design&#10;&#10;Description automatically generated">
            <a:extLst>
              <a:ext uri="{FF2B5EF4-FFF2-40B4-BE49-F238E27FC236}">
                <a16:creationId xmlns:a16="http://schemas.microsoft.com/office/drawing/2014/main" id="{9F440D38-C0BE-873E-3E2B-5C2A550B0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69211" y="3381375"/>
            <a:ext cx="2874790" cy="1762125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FAEACC5-AB8B-36B0-7EBB-A4B7C3D4FAF1}"/>
              </a:ext>
            </a:extLst>
          </p:cNvPr>
          <p:cNvSpPr txBox="1">
            <a:spLocks/>
          </p:cNvSpPr>
          <p:nvPr/>
        </p:nvSpPr>
        <p:spPr>
          <a:xfrm>
            <a:off x="5081376" y="3854531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08FFCB-2DFE-7A42-BBF7-4FEC40A7AA7C}" type="datetime1">
              <a:rPr lang="hu-HU" sz="2400" b="1">
                <a:solidFill>
                  <a:srgbClr val="39A0DA"/>
                </a:solidFill>
              </a:rPr>
              <a:pPr/>
              <a:t>2024. 09. 22.</a:t>
            </a:fld>
            <a:endParaRPr lang="en-HU" sz="2400" b="1" dirty="0">
              <a:solidFill>
                <a:srgbClr val="39A0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8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E0FAE60-D757-5540-25C0-B3E2400DE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623" y="1351085"/>
            <a:ext cx="8199853" cy="3263504"/>
          </a:xfrm>
        </p:spPr>
        <p:txBody>
          <a:bodyPr>
            <a:normAutofit/>
          </a:bodyPr>
          <a:lstStyle/>
          <a:p>
            <a:r>
              <a:rPr lang="hu-HU" dirty="0"/>
              <a:t>Az érintett szervezet behatolásvizsgálatot végez a szervezet által meghatározott gyakorisággal a meghatározott EIR-</a:t>
            </a:r>
            <a:r>
              <a:rPr lang="hu-HU" dirty="0" err="1"/>
              <a:t>eken</a:t>
            </a:r>
            <a:r>
              <a:rPr lang="hu-HU" dirty="0"/>
              <a:t> vagy rendszerelemeken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CFC42C-665C-8F25-CEA2-1796F4D79EB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sz="1600" dirty="0">
                <a:solidFill>
                  <a:schemeClr val="accent6"/>
                </a:solidFill>
              </a:rPr>
              <a:t>Behatolásvizsgálat (</a:t>
            </a:r>
            <a:r>
              <a:rPr lang="hu-HU" sz="1600" dirty="0" err="1">
                <a:solidFill>
                  <a:schemeClr val="accent6"/>
                </a:solidFill>
              </a:rPr>
              <a:t>penetration</a:t>
            </a:r>
            <a:r>
              <a:rPr lang="hu-HU" sz="1600" dirty="0">
                <a:solidFill>
                  <a:schemeClr val="accent6"/>
                </a:solidFill>
              </a:rPr>
              <a:t> testing) </a:t>
            </a:r>
          </a:p>
        </p:txBody>
      </p:sp>
      <p:sp>
        <p:nvSpPr>
          <p:cNvPr id="4" name="Cím 4">
            <a:extLst>
              <a:ext uri="{FF2B5EF4-FFF2-40B4-BE49-F238E27FC236}">
                <a16:creationId xmlns:a16="http://schemas.microsoft.com/office/drawing/2014/main" id="{BD607A96-125E-1ABF-3C13-A0DA1C1C4E11}"/>
              </a:ext>
            </a:extLst>
          </p:cNvPr>
          <p:cNvSpPr txBox="1">
            <a:spLocks/>
          </p:cNvSpPr>
          <p:nvPr/>
        </p:nvSpPr>
        <p:spPr>
          <a:xfrm>
            <a:off x="219610" y="996829"/>
            <a:ext cx="376752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chemeClr val="accent6"/>
                </a:solidFill>
              </a:rPr>
              <a:t>IT: NIST 800-53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53A9025C-7449-153C-3880-F5628C7BB58E}"/>
              </a:ext>
            </a:extLst>
          </p:cNvPr>
          <p:cNvSpPr txBox="1">
            <a:spLocks/>
          </p:cNvSpPr>
          <p:nvPr/>
        </p:nvSpPr>
        <p:spPr>
          <a:xfrm>
            <a:off x="189906" y="1803621"/>
            <a:ext cx="3826930" cy="569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chemeClr val="accent6"/>
                </a:solidFill>
              </a:rPr>
              <a:t>OT: NIST 800-82</a:t>
            </a:r>
          </a:p>
        </p:txBody>
      </p:sp>
      <p:sp>
        <p:nvSpPr>
          <p:cNvPr id="6" name="Tartalom helye 1">
            <a:extLst>
              <a:ext uri="{FF2B5EF4-FFF2-40B4-BE49-F238E27FC236}">
                <a16:creationId xmlns:a16="http://schemas.microsoft.com/office/drawing/2014/main" id="{82CBA52D-0C9A-9C5C-5C1C-D5276C8EA31A}"/>
              </a:ext>
            </a:extLst>
          </p:cNvPr>
          <p:cNvSpPr txBox="1">
            <a:spLocks/>
          </p:cNvSpPr>
          <p:nvPr/>
        </p:nvSpPr>
        <p:spPr>
          <a:xfrm>
            <a:off x="323850" y="2358270"/>
            <a:ext cx="8820150" cy="2785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50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 Medium" panose="02000000000000000000" pitchFamily="2" charset="0"/>
                <a:cs typeface="+mn-cs"/>
              </a:defRPr>
            </a:lvl1pPr>
            <a:lvl2pPr marL="5143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35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5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Az érintett szervezet az OT funkciók zavartalanságának biztosításával behatolásvizsgálatot végez a szervezet által meghatározott gyakorisággal a meghatározott EIR-</a:t>
            </a:r>
            <a:r>
              <a:rPr lang="hu-HU" dirty="0" err="1"/>
              <a:t>eken</a:t>
            </a:r>
            <a:r>
              <a:rPr lang="hu-HU" dirty="0"/>
              <a:t> vagy rendszerelemeken.</a:t>
            </a:r>
          </a:p>
          <a:p>
            <a:r>
              <a:rPr lang="hu-HU" b="1" dirty="0"/>
              <a:t>Magyarázat:</a:t>
            </a:r>
            <a:r>
              <a:rPr lang="hu-HU" dirty="0"/>
              <a:t> A behatolásvizsgálatokat megfontoltan alkalmazzák az OT-hálózatokon, hogy az ellenőrzési folyamat ne befolyásolja hátrányosan az OT-funkciókat. Az OT-rendszerek általában nagyon érzékenyek az időzítési korlátokra, és korlátozott erőforrásokkal rendelkeznek. A helyettesítő ellenőrzések közé tartozik például a </a:t>
            </a:r>
            <a:r>
              <a:rPr lang="hu-HU" dirty="0" err="1"/>
              <a:t>replikált</a:t>
            </a:r>
            <a:r>
              <a:rPr lang="hu-HU" dirty="0"/>
              <a:t>, </a:t>
            </a:r>
            <a:r>
              <a:rPr lang="hu-HU" dirty="0" err="1"/>
              <a:t>virtualizált</a:t>
            </a:r>
            <a:r>
              <a:rPr lang="hu-HU" dirty="0"/>
              <a:t> vagy szimulált rendszer alkalmazása a behatolásvizsgálat elvégzéséhez. Előfordulhat, hogy a tesztelés elvégzése előtt le kell állítani a gyártás alatt álló OT rendszert. Ha az OT-rendszereket tesztelés céljából lekapcsolják, a teszteket lehetőség szerint a tervezett OT leállások idejére kell ütemezni. Ha a behatolásvizsgálatot nem OT-hálózatokon végzik, fokozottan ügyelni kell, hogy a tesztek ne terjedjenek át az OT-hálózatra.</a:t>
            </a:r>
          </a:p>
        </p:txBody>
      </p:sp>
    </p:spTree>
    <p:extLst>
      <p:ext uri="{BB962C8B-B14F-4D97-AF65-F5344CB8AC3E}">
        <p14:creationId xmlns:p14="http://schemas.microsoft.com/office/powerpoint/2010/main" val="373621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43E0526-6DAD-F645-F336-EB48700C78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6626" y="0"/>
            <a:ext cx="6888163" cy="695325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10 – 25 év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F6149A48-0D12-0086-3B15-C9DEC0FEC4A6}"/>
              </a:ext>
            </a:extLst>
          </p:cNvPr>
          <p:cNvSpPr txBox="1"/>
          <p:nvPr/>
        </p:nvSpPr>
        <p:spPr>
          <a:xfrm>
            <a:off x="3043836" y="2505748"/>
            <a:ext cx="3354606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>
                    <a:lumMod val="85000"/>
                  </a:schemeClr>
                </a:solidFill>
                <a:latin typeface="Bai Jamjuree Regular" panose="00000500000000000000" pitchFamily="2" charset="-34"/>
                <a:cs typeface="Bai Jamjuree Regular" panose="00000500000000000000" pitchFamily="2" charset="-34"/>
              </a:rPr>
              <a:t>Architektúrák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>
                    <a:lumMod val="85000"/>
                  </a:schemeClr>
                </a:solidFill>
                <a:latin typeface="Bai Jamjuree Regular" panose="00000500000000000000" pitchFamily="2" charset="-34"/>
                <a:cs typeface="Bai Jamjuree Regular" panose="00000500000000000000" pitchFamily="2" charset="-34"/>
              </a:rPr>
              <a:t>Komponensek képességei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>
                    <a:lumMod val="85000"/>
                  </a:schemeClr>
                </a:solidFill>
                <a:latin typeface="Bai Jamjuree Regular" panose="00000500000000000000" pitchFamily="2" charset="-34"/>
                <a:cs typeface="Bai Jamjuree Regular" panose="00000500000000000000" pitchFamily="2" charset="-34"/>
              </a:rPr>
              <a:t>Szemléletmód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>
                    <a:lumMod val="85000"/>
                  </a:schemeClr>
                </a:solidFill>
                <a:latin typeface="Bai Jamjuree Regular" panose="00000500000000000000" pitchFamily="2" charset="-34"/>
                <a:cs typeface="Bai Jamjuree Regular" panose="00000500000000000000" pitchFamily="2" charset="-34"/>
              </a:rPr>
              <a:t>Fehér és kék galléros párbeszéd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Bai Jamjuree Regular" panose="00000500000000000000" pitchFamily="2" charset="-34"/>
              <a:cs typeface="Bai Jamjuree Regular" panose="00000500000000000000" pitchFamily="2" charset="-34"/>
            </a:endParaRPr>
          </a:p>
        </p:txBody>
      </p:sp>
      <p:sp>
        <p:nvSpPr>
          <p:cNvPr id="4" name="Cím 4">
            <a:extLst>
              <a:ext uri="{FF2B5EF4-FFF2-40B4-BE49-F238E27FC236}">
                <a16:creationId xmlns:a16="http://schemas.microsoft.com/office/drawing/2014/main" id="{B778F970-867E-C658-E4A6-DFC00ABBFD55}"/>
              </a:ext>
            </a:extLst>
          </p:cNvPr>
          <p:cNvSpPr txBox="1">
            <a:spLocks/>
          </p:cNvSpPr>
          <p:nvPr/>
        </p:nvSpPr>
        <p:spPr>
          <a:xfrm>
            <a:off x="-53068" y="1259752"/>
            <a:ext cx="3096904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chemeClr val="accent6"/>
                </a:solidFill>
              </a:rPr>
              <a:t>Kerülő megoldások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AE0969E2-BA77-10BA-3961-3CE114A2F418}"/>
              </a:ext>
            </a:extLst>
          </p:cNvPr>
          <p:cNvSpPr txBox="1">
            <a:spLocks/>
          </p:cNvSpPr>
          <p:nvPr/>
        </p:nvSpPr>
        <p:spPr>
          <a:xfrm>
            <a:off x="6100166" y="1259752"/>
            <a:ext cx="3096904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800" dirty="0">
                <a:solidFill>
                  <a:schemeClr val="accent6"/>
                </a:solidFill>
              </a:rPr>
              <a:t>Beépített biztoság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F3AB48-A3B2-8775-D0FA-42A7DB4D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" y="1796143"/>
            <a:ext cx="2724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ybersecurity in Manufacturing">
            <a:extLst>
              <a:ext uri="{FF2B5EF4-FFF2-40B4-BE49-F238E27FC236}">
                <a16:creationId xmlns:a16="http://schemas.microsoft.com/office/drawing/2014/main" id="{3C3EF433-41CC-F09F-6896-BA3ABD9F1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10539"/>
          <a:stretch/>
        </p:blipFill>
        <p:spPr bwMode="auto">
          <a:xfrm>
            <a:off x="6466545" y="1796143"/>
            <a:ext cx="2724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5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minta1_vertical.png">
            <a:extLst>
              <a:ext uri="{FF2B5EF4-FFF2-40B4-BE49-F238E27FC236}">
                <a16:creationId xmlns:a16="http://schemas.microsoft.com/office/drawing/2014/main" id="{74BAFCB6-D9C7-7AA7-45DA-E064EF8A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20067" y="-809099"/>
            <a:ext cx="5875867" cy="646225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01E2CE3-3DD1-4B48-E7BF-3266761613F4}"/>
              </a:ext>
            </a:extLst>
          </p:cNvPr>
          <p:cNvSpPr txBox="1">
            <a:spLocks/>
          </p:cNvSpPr>
          <p:nvPr/>
        </p:nvSpPr>
        <p:spPr>
          <a:xfrm>
            <a:off x="487768" y="3751326"/>
            <a:ext cx="2105406" cy="29420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EE7200"/>
                </a:solidFill>
                <a:latin typeface="Montserrat" panose="00000500000000000000" pitchFamily="2" charset="-18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275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F17002-C93D-F887-AC4C-D26E4180C024}"/>
              </a:ext>
            </a:extLst>
          </p:cNvPr>
          <p:cNvSpPr txBox="1">
            <a:spLocks/>
          </p:cNvSpPr>
          <p:nvPr/>
        </p:nvSpPr>
        <p:spPr>
          <a:xfrm>
            <a:off x="621251" y="2135581"/>
            <a:ext cx="5859857" cy="11025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000" dirty="0">
                <a:solidFill>
                  <a:srgbClr val="FF7E16"/>
                </a:solidFill>
                <a:latin typeface="Roboto Slab Light"/>
                <a:cs typeface="Roboto Slab Light"/>
              </a:rPr>
              <a:t>Köszönöm a figyelmet!</a:t>
            </a:r>
            <a:endParaRPr lang="en-US" sz="4000" dirty="0">
              <a:solidFill>
                <a:srgbClr val="FF7E16"/>
              </a:solidFill>
              <a:latin typeface="Roboto Slab Light"/>
              <a:cs typeface="Roboto Slab Light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2376424-E25A-9E53-98F2-003375C3B8A4}"/>
              </a:ext>
            </a:extLst>
          </p:cNvPr>
          <p:cNvSpPr txBox="1">
            <a:spLocks/>
          </p:cNvSpPr>
          <p:nvPr/>
        </p:nvSpPr>
        <p:spPr>
          <a:xfrm>
            <a:off x="621251" y="3053084"/>
            <a:ext cx="4483100" cy="1162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50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 Medium" panose="02000000000000000000" pitchFamily="2" charset="0"/>
                <a:cs typeface="+mn-cs"/>
              </a:defRPr>
            </a:lvl1pPr>
            <a:lvl2pPr marL="5143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35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5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000" dirty="0">
                <a:latin typeface="Bai Jamjuree Light"/>
                <a:cs typeface="Bai Jamjuree Light"/>
              </a:rPr>
              <a:t>Hinkel Attila</a:t>
            </a:r>
          </a:p>
          <a:p>
            <a:r>
              <a:rPr lang="hu-HU" sz="3000" dirty="0">
                <a:latin typeface="Bai Jamjuree Light"/>
                <a:cs typeface="Bai Jamjuree Light"/>
              </a:rPr>
              <a:t>+36.20.928.9449</a:t>
            </a:r>
          </a:p>
          <a:p>
            <a:r>
              <a:rPr lang="hu-HU" sz="3000" dirty="0">
                <a:latin typeface="Bai Jamjuree Light"/>
                <a:cs typeface="Bai Jamjuree Light"/>
              </a:rPr>
              <a:t>hinkel.attila@alverad.hu</a:t>
            </a:r>
            <a:endParaRPr lang="en-US" sz="3000" dirty="0">
              <a:latin typeface="Bai Jamjuree Light"/>
              <a:cs typeface="Bai Jamjure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377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A437CC-B8F0-218A-C3F7-03B93A648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317" y="95074"/>
            <a:ext cx="7708526" cy="3263504"/>
          </a:xfrm>
        </p:spPr>
        <p:txBody>
          <a:bodyPr/>
          <a:lstStyle/>
          <a:p>
            <a:pPr marL="0" indent="0">
              <a:buNone/>
            </a:pPr>
            <a:r>
              <a:rPr lang="hu-HU" sz="1800" b="1" dirty="0"/>
              <a:t>Elektronikus Információs Rendszer – OT rendszer (is)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221ED9A6-B020-D2C1-F3BC-5A0368A6DFDE}"/>
              </a:ext>
            </a:extLst>
          </p:cNvPr>
          <p:cNvGrpSpPr/>
          <p:nvPr/>
        </p:nvGrpSpPr>
        <p:grpSpPr>
          <a:xfrm>
            <a:off x="1000126" y="591361"/>
            <a:ext cx="6978620" cy="4525562"/>
            <a:chOff x="1000126" y="629461"/>
            <a:chExt cx="6978620" cy="4525562"/>
          </a:xfrm>
        </p:grpSpPr>
        <p:grpSp>
          <p:nvGrpSpPr>
            <p:cNvPr id="6" name="Csoportba foglalás 5">
              <a:extLst>
                <a:ext uri="{FF2B5EF4-FFF2-40B4-BE49-F238E27FC236}">
                  <a16:creationId xmlns:a16="http://schemas.microsoft.com/office/drawing/2014/main" id="{31839A27-2219-24F9-9064-E6FC638A57B0}"/>
                </a:ext>
              </a:extLst>
            </p:cNvPr>
            <p:cNvGrpSpPr/>
            <p:nvPr/>
          </p:nvGrpSpPr>
          <p:grpSpPr>
            <a:xfrm>
              <a:off x="1000126" y="629461"/>
              <a:ext cx="6978620" cy="4525562"/>
              <a:chOff x="1000126" y="504649"/>
              <a:chExt cx="6978620" cy="4525562"/>
            </a:xfrm>
          </p:grpSpPr>
          <p:sp>
            <p:nvSpPr>
              <p:cNvPr id="4" name="Téglalap: lekerekített 3">
                <a:extLst>
                  <a:ext uri="{FF2B5EF4-FFF2-40B4-BE49-F238E27FC236}">
                    <a16:creationId xmlns:a16="http://schemas.microsoft.com/office/drawing/2014/main" id="{685B7D9D-B286-8779-52EB-4A969320014B}"/>
                  </a:ext>
                </a:extLst>
              </p:cNvPr>
              <p:cNvSpPr/>
              <p:nvPr/>
            </p:nvSpPr>
            <p:spPr>
              <a:xfrm>
                <a:off x="1000126" y="536575"/>
                <a:ext cx="237954" cy="442513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2052" name="Picture 4" descr="What Is the Purdue Model for Industrial Control System Security? • TrueFort">
                <a:extLst>
                  <a:ext uri="{FF2B5EF4-FFF2-40B4-BE49-F238E27FC236}">
                    <a16:creationId xmlns:a16="http://schemas.microsoft.com/office/drawing/2014/main" id="{C0DD12D7-9A24-BE38-EC76-57168135E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27"/>
              <a:stretch/>
            </p:blipFill>
            <p:spPr bwMode="auto">
              <a:xfrm>
                <a:off x="1025157" y="504649"/>
                <a:ext cx="6953589" cy="4525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AAE559F8-898D-8139-FB51-5A50A8BF5145}"/>
                </a:ext>
              </a:extLst>
            </p:cNvPr>
            <p:cNvSpPr/>
            <p:nvPr/>
          </p:nvSpPr>
          <p:spPr>
            <a:xfrm>
              <a:off x="6781800" y="4714875"/>
              <a:ext cx="790575" cy="2468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2016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áromszög 4">
            <a:extLst>
              <a:ext uri="{FF2B5EF4-FFF2-40B4-BE49-F238E27FC236}">
                <a16:creationId xmlns:a16="http://schemas.microsoft.com/office/drawing/2014/main" id="{48637A0E-1303-72C5-AA85-B2470D347785}"/>
              </a:ext>
            </a:extLst>
          </p:cNvPr>
          <p:cNvSpPr/>
          <p:nvPr/>
        </p:nvSpPr>
        <p:spPr>
          <a:xfrm>
            <a:off x="357431" y="1085364"/>
            <a:ext cx="4523850" cy="3527835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latin typeface="Montserrat" panose="00000500000000000000" pitchFamily="2" charset="-18"/>
            </a:endParaRPr>
          </a:p>
        </p:txBody>
      </p:sp>
      <p:sp>
        <p:nvSpPr>
          <p:cNvPr id="6" name="Cím 4">
            <a:extLst>
              <a:ext uri="{FF2B5EF4-FFF2-40B4-BE49-F238E27FC236}">
                <a16:creationId xmlns:a16="http://schemas.microsoft.com/office/drawing/2014/main" id="{F509CBE6-09BC-9B36-EA71-48DAB42B9C5A}"/>
              </a:ext>
            </a:extLst>
          </p:cNvPr>
          <p:cNvSpPr txBox="1">
            <a:spLocks/>
          </p:cNvSpPr>
          <p:nvPr/>
        </p:nvSpPr>
        <p:spPr>
          <a:xfrm>
            <a:off x="2048929" y="725434"/>
            <a:ext cx="1510167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>
                <a:solidFill>
                  <a:schemeClr val="accent6"/>
                </a:solidFill>
                <a:latin typeface="Montserrat" panose="00000500000000000000" pitchFamily="2" charset="-18"/>
              </a:rPr>
              <a:t>Bizalmasság</a:t>
            </a:r>
          </a:p>
        </p:txBody>
      </p:sp>
      <p:sp>
        <p:nvSpPr>
          <p:cNvPr id="7" name="Cím 4">
            <a:extLst>
              <a:ext uri="{FF2B5EF4-FFF2-40B4-BE49-F238E27FC236}">
                <a16:creationId xmlns:a16="http://schemas.microsoft.com/office/drawing/2014/main" id="{38BE8264-A384-B8B7-073B-2C4A23286406}"/>
              </a:ext>
            </a:extLst>
          </p:cNvPr>
          <p:cNvSpPr txBox="1">
            <a:spLocks/>
          </p:cNvSpPr>
          <p:nvPr/>
        </p:nvSpPr>
        <p:spPr>
          <a:xfrm>
            <a:off x="74649" y="4740224"/>
            <a:ext cx="1510167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>
                <a:solidFill>
                  <a:schemeClr val="accent6"/>
                </a:solidFill>
                <a:latin typeface="Montserrat" panose="00000500000000000000" pitchFamily="2" charset="-18"/>
              </a:rPr>
              <a:t>Sértetlenség</a:t>
            </a:r>
          </a:p>
        </p:txBody>
      </p:sp>
      <p:sp>
        <p:nvSpPr>
          <p:cNvPr id="8" name="Cím 4">
            <a:extLst>
              <a:ext uri="{FF2B5EF4-FFF2-40B4-BE49-F238E27FC236}">
                <a16:creationId xmlns:a16="http://schemas.microsoft.com/office/drawing/2014/main" id="{4F35237B-1071-89A6-5FD1-3330600C5717}"/>
              </a:ext>
            </a:extLst>
          </p:cNvPr>
          <p:cNvSpPr txBox="1">
            <a:spLocks/>
          </p:cNvSpPr>
          <p:nvPr/>
        </p:nvSpPr>
        <p:spPr>
          <a:xfrm>
            <a:off x="3162657" y="4740224"/>
            <a:ext cx="1972018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400" dirty="0">
                <a:solidFill>
                  <a:schemeClr val="accent6"/>
                </a:solidFill>
                <a:latin typeface="Montserrat" panose="00000500000000000000" pitchFamily="2" charset="-18"/>
              </a:rPr>
              <a:t>Rendelkezésre állás</a:t>
            </a:r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B385B5F8-D93A-ABD9-24D8-EEBEEF6421E9}"/>
              </a:ext>
            </a:extLst>
          </p:cNvPr>
          <p:cNvSpPr/>
          <p:nvPr/>
        </p:nvSpPr>
        <p:spPr>
          <a:xfrm rot="10800000">
            <a:off x="5033082" y="2060331"/>
            <a:ext cx="3318933" cy="26416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latin typeface="Montserrat" panose="00000500000000000000" pitchFamily="2" charset="-18"/>
            </a:endParaRPr>
          </a:p>
        </p:txBody>
      </p:sp>
      <p:sp>
        <p:nvSpPr>
          <p:cNvPr id="10" name="Cím 4">
            <a:extLst>
              <a:ext uri="{FF2B5EF4-FFF2-40B4-BE49-F238E27FC236}">
                <a16:creationId xmlns:a16="http://schemas.microsoft.com/office/drawing/2014/main" id="{12A9E8AA-2ABF-39EA-84BD-ACA17284838C}"/>
              </a:ext>
            </a:extLst>
          </p:cNvPr>
          <p:cNvSpPr txBox="1">
            <a:spLocks/>
          </p:cNvSpPr>
          <p:nvPr/>
        </p:nvSpPr>
        <p:spPr>
          <a:xfrm>
            <a:off x="6120684" y="4753545"/>
            <a:ext cx="1510167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>
                <a:solidFill>
                  <a:schemeClr val="accent6"/>
                </a:solidFill>
                <a:latin typeface="Montserrat" panose="00000500000000000000" pitchFamily="2" charset="-18"/>
              </a:rPr>
              <a:t>Bizalmasság</a:t>
            </a:r>
          </a:p>
        </p:txBody>
      </p:sp>
      <p:sp>
        <p:nvSpPr>
          <p:cNvPr id="11" name="Cím 4">
            <a:extLst>
              <a:ext uri="{FF2B5EF4-FFF2-40B4-BE49-F238E27FC236}">
                <a16:creationId xmlns:a16="http://schemas.microsoft.com/office/drawing/2014/main" id="{D3BD550C-AC8E-1FAD-3AEF-080DF93895FE}"/>
              </a:ext>
            </a:extLst>
          </p:cNvPr>
          <p:cNvSpPr txBox="1">
            <a:spLocks/>
          </p:cNvSpPr>
          <p:nvPr/>
        </p:nvSpPr>
        <p:spPr>
          <a:xfrm>
            <a:off x="3559096" y="2641550"/>
            <a:ext cx="1972018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400" dirty="0">
                <a:solidFill>
                  <a:schemeClr val="accent6"/>
                </a:solidFill>
                <a:latin typeface="Montserrat" panose="00000500000000000000" pitchFamily="2" charset="-18"/>
              </a:rPr>
              <a:t>Rendelkezésre</a:t>
            </a:r>
          </a:p>
          <a:p>
            <a:r>
              <a:rPr lang="hu-HU" sz="1400" dirty="0">
                <a:solidFill>
                  <a:schemeClr val="accent6"/>
                </a:solidFill>
                <a:latin typeface="Montserrat" panose="00000500000000000000" pitchFamily="2" charset="-18"/>
              </a:rPr>
              <a:t>állás</a:t>
            </a:r>
          </a:p>
        </p:txBody>
      </p:sp>
      <p:sp>
        <p:nvSpPr>
          <p:cNvPr id="12" name="Cím 4">
            <a:extLst>
              <a:ext uri="{FF2B5EF4-FFF2-40B4-BE49-F238E27FC236}">
                <a16:creationId xmlns:a16="http://schemas.microsoft.com/office/drawing/2014/main" id="{19F4DF6D-5F45-D496-777C-003C202AD68D}"/>
              </a:ext>
            </a:extLst>
          </p:cNvPr>
          <p:cNvSpPr txBox="1">
            <a:spLocks/>
          </p:cNvSpPr>
          <p:nvPr/>
        </p:nvSpPr>
        <p:spPr>
          <a:xfrm>
            <a:off x="7887723" y="2641550"/>
            <a:ext cx="1510167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>
                <a:solidFill>
                  <a:schemeClr val="accent6"/>
                </a:solidFill>
                <a:latin typeface="Montserrat" panose="00000500000000000000" pitchFamily="2" charset="-18"/>
              </a:rPr>
              <a:t>Sértetlenség</a:t>
            </a:r>
          </a:p>
        </p:txBody>
      </p:sp>
      <p:sp>
        <p:nvSpPr>
          <p:cNvPr id="13" name="Folyamatábra: Kézi művelet 12">
            <a:extLst>
              <a:ext uri="{FF2B5EF4-FFF2-40B4-BE49-F238E27FC236}">
                <a16:creationId xmlns:a16="http://schemas.microsoft.com/office/drawing/2014/main" id="{6DD8742C-B6DB-7E41-42DE-2221A4B5E534}"/>
              </a:ext>
            </a:extLst>
          </p:cNvPr>
          <p:cNvSpPr/>
          <p:nvPr/>
        </p:nvSpPr>
        <p:spPr>
          <a:xfrm>
            <a:off x="4444890" y="1184254"/>
            <a:ext cx="4436106" cy="7922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105"/>
              <a:gd name="connsiteX1" fmla="*/ 10000 w 10000"/>
              <a:gd name="connsiteY1" fmla="*/ 0 h 10105"/>
              <a:gd name="connsiteX2" fmla="*/ 8000 w 10000"/>
              <a:gd name="connsiteY2" fmla="*/ 10000 h 10105"/>
              <a:gd name="connsiteX3" fmla="*/ 1924 w 10000"/>
              <a:gd name="connsiteY3" fmla="*/ 10105 h 10105"/>
              <a:gd name="connsiteX4" fmla="*/ 0 w 10000"/>
              <a:gd name="connsiteY4" fmla="*/ 0 h 10105"/>
              <a:gd name="connsiteX0" fmla="*/ 0 w 9053"/>
              <a:gd name="connsiteY0" fmla="*/ 314 h 10105"/>
              <a:gd name="connsiteX1" fmla="*/ 9053 w 9053"/>
              <a:gd name="connsiteY1" fmla="*/ 0 h 10105"/>
              <a:gd name="connsiteX2" fmla="*/ 7053 w 9053"/>
              <a:gd name="connsiteY2" fmla="*/ 10000 h 10105"/>
              <a:gd name="connsiteX3" fmla="*/ 977 w 9053"/>
              <a:gd name="connsiteY3" fmla="*/ 10105 h 10105"/>
              <a:gd name="connsiteX4" fmla="*/ 0 w 9053"/>
              <a:gd name="connsiteY4" fmla="*/ 314 h 10105"/>
              <a:gd name="connsiteX0" fmla="*/ 0 w 8836"/>
              <a:gd name="connsiteY0" fmla="*/ 0 h 9689"/>
              <a:gd name="connsiteX1" fmla="*/ 8836 w 8836"/>
              <a:gd name="connsiteY1" fmla="*/ 0 h 9689"/>
              <a:gd name="connsiteX2" fmla="*/ 7791 w 8836"/>
              <a:gd name="connsiteY2" fmla="*/ 9585 h 9689"/>
              <a:gd name="connsiteX3" fmla="*/ 1079 w 8836"/>
              <a:gd name="connsiteY3" fmla="*/ 9689 h 9689"/>
              <a:gd name="connsiteX4" fmla="*/ 0 w 8836"/>
              <a:gd name="connsiteY4" fmla="*/ 0 h 968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912 w 10000"/>
              <a:gd name="connsiteY2" fmla="*/ 9893 h 10000"/>
              <a:gd name="connsiteX3" fmla="*/ 1221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912" y="9893"/>
                </a:lnTo>
                <a:lnTo>
                  <a:pt x="1221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latin typeface="Montserrat" panose="00000500000000000000" pitchFamily="2" charset="-18"/>
            </a:endParaRPr>
          </a:p>
        </p:txBody>
      </p:sp>
      <p:sp>
        <p:nvSpPr>
          <p:cNvPr id="14" name="Cím 4">
            <a:extLst>
              <a:ext uri="{FF2B5EF4-FFF2-40B4-BE49-F238E27FC236}">
                <a16:creationId xmlns:a16="http://schemas.microsoft.com/office/drawing/2014/main" id="{A0B16C64-F549-3A0B-D08C-403BF119F90E}"/>
              </a:ext>
            </a:extLst>
          </p:cNvPr>
          <p:cNvSpPr txBox="1">
            <a:spLocks/>
          </p:cNvSpPr>
          <p:nvPr/>
        </p:nvSpPr>
        <p:spPr>
          <a:xfrm>
            <a:off x="3895272" y="747998"/>
            <a:ext cx="1972018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400" dirty="0">
                <a:solidFill>
                  <a:schemeClr val="accent6"/>
                </a:solidFill>
                <a:latin typeface="Montserrat" panose="00000500000000000000" pitchFamily="2" charset="-18"/>
              </a:rPr>
              <a:t>Üzembiztonság</a:t>
            </a:r>
          </a:p>
        </p:txBody>
      </p:sp>
      <p:sp>
        <p:nvSpPr>
          <p:cNvPr id="15" name="Cím 4">
            <a:extLst>
              <a:ext uri="{FF2B5EF4-FFF2-40B4-BE49-F238E27FC236}">
                <a16:creationId xmlns:a16="http://schemas.microsoft.com/office/drawing/2014/main" id="{D3580C4E-5277-D50D-F2C4-FD1DA560A1C0}"/>
              </a:ext>
            </a:extLst>
          </p:cNvPr>
          <p:cNvSpPr txBox="1">
            <a:spLocks/>
          </p:cNvSpPr>
          <p:nvPr/>
        </p:nvSpPr>
        <p:spPr>
          <a:xfrm>
            <a:off x="7425872" y="744580"/>
            <a:ext cx="1972018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400" dirty="0">
                <a:solidFill>
                  <a:schemeClr val="accent6"/>
                </a:solidFill>
                <a:latin typeface="Montserrat" panose="00000500000000000000" pitchFamily="2" charset="-18"/>
              </a:rPr>
              <a:t>Megbízhatóság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AED06665-9002-8B27-BDF8-D09F4252A236}"/>
              </a:ext>
            </a:extLst>
          </p:cNvPr>
          <p:cNvSpPr txBox="1">
            <a:spLocks/>
          </p:cNvSpPr>
          <p:nvPr/>
        </p:nvSpPr>
        <p:spPr>
          <a:xfrm>
            <a:off x="628650" y="181786"/>
            <a:ext cx="5264150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 spc="0" baseline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  <a:ea typeface="Roboto" panose="02000000000000000000" pitchFamily="2" charset="0"/>
                <a:cs typeface="Bai Jamjuree" pitchFamily="2" charset="-34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IT </a:t>
            </a:r>
            <a:r>
              <a:rPr lang="hu-HU" dirty="0">
                <a:solidFill>
                  <a:schemeClr val="accent6"/>
                </a:solidFill>
              </a:rPr>
              <a:t>≠</a:t>
            </a:r>
            <a:r>
              <a:rPr lang="hu-HU" dirty="0"/>
              <a:t> OT</a:t>
            </a:r>
          </a:p>
        </p:txBody>
      </p:sp>
      <p:sp>
        <p:nvSpPr>
          <p:cNvPr id="19" name="Cím 4">
            <a:extLst>
              <a:ext uri="{FF2B5EF4-FFF2-40B4-BE49-F238E27FC236}">
                <a16:creationId xmlns:a16="http://schemas.microsoft.com/office/drawing/2014/main" id="{09D77D7B-C037-417A-4276-1FF20CBD8F73}"/>
              </a:ext>
            </a:extLst>
          </p:cNvPr>
          <p:cNvSpPr txBox="1">
            <a:spLocks/>
          </p:cNvSpPr>
          <p:nvPr/>
        </p:nvSpPr>
        <p:spPr>
          <a:xfrm>
            <a:off x="1773239" y="3627374"/>
            <a:ext cx="1843400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>
                <a:latin typeface="Montserrat" panose="00000500000000000000" pitchFamily="2" charset="-18"/>
              </a:rPr>
              <a:t>IT preferencia</a:t>
            </a:r>
          </a:p>
        </p:txBody>
      </p:sp>
      <p:sp>
        <p:nvSpPr>
          <p:cNvPr id="20" name="Cím 4">
            <a:extLst>
              <a:ext uri="{FF2B5EF4-FFF2-40B4-BE49-F238E27FC236}">
                <a16:creationId xmlns:a16="http://schemas.microsoft.com/office/drawing/2014/main" id="{E1CDFD09-0864-CC48-332B-48DC11CB65CB}"/>
              </a:ext>
            </a:extLst>
          </p:cNvPr>
          <p:cNvSpPr txBox="1">
            <a:spLocks/>
          </p:cNvSpPr>
          <p:nvPr/>
        </p:nvSpPr>
        <p:spPr>
          <a:xfrm>
            <a:off x="5754013" y="2305796"/>
            <a:ext cx="2133710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>
                <a:latin typeface="Montserrat" panose="00000500000000000000" pitchFamily="2" charset="-18"/>
              </a:rPr>
              <a:t>OT preferencia</a:t>
            </a:r>
          </a:p>
        </p:txBody>
      </p:sp>
    </p:spTree>
    <p:extLst>
      <p:ext uri="{BB962C8B-B14F-4D97-AF65-F5344CB8AC3E}">
        <p14:creationId xmlns:p14="http://schemas.microsoft.com/office/powerpoint/2010/main" val="26132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03B46C-3A4A-E9F7-7CBD-9D25F16F2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676" y="101734"/>
            <a:ext cx="1328844" cy="481779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/>
              <a:t>IT </a:t>
            </a:r>
            <a:r>
              <a:rPr lang="hu-HU" sz="2400" b="1" dirty="0">
                <a:solidFill>
                  <a:schemeClr val="accent6"/>
                </a:solidFill>
              </a:rPr>
              <a:t>≠</a:t>
            </a:r>
            <a:r>
              <a:rPr lang="hu-HU" sz="2400" b="1" dirty="0"/>
              <a:t> OT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B0B7DA5A-7226-4F94-7960-9ABD63B61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30227"/>
              </p:ext>
            </p:extLst>
          </p:nvPr>
        </p:nvGraphicFramePr>
        <p:xfrm>
          <a:off x="65314" y="583513"/>
          <a:ext cx="9078686" cy="4457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812">
                  <a:extLst>
                    <a:ext uri="{9D8B030D-6E8A-4147-A177-3AD203B41FA5}">
                      <a16:colId xmlns:a16="http://schemas.microsoft.com/office/drawing/2014/main" val="1798877014"/>
                    </a:ext>
                  </a:extLst>
                </a:gridCol>
                <a:gridCol w="3751558">
                  <a:extLst>
                    <a:ext uri="{9D8B030D-6E8A-4147-A177-3AD203B41FA5}">
                      <a16:colId xmlns:a16="http://schemas.microsoft.com/office/drawing/2014/main" val="16419010"/>
                    </a:ext>
                  </a:extLst>
                </a:gridCol>
                <a:gridCol w="4182316">
                  <a:extLst>
                    <a:ext uri="{9D8B030D-6E8A-4147-A177-3AD203B41FA5}">
                      <a16:colId xmlns:a16="http://schemas.microsoft.com/office/drawing/2014/main" val="3750973540"/>
                    </a:ext>
                  </a:extLst>
                </a:gridCol>
              </a:tblGrid>
              <a:tr h="292021">
                <a:tc>
                  <a:txBody>
                    <a:bodyPr/>
                    <a:lstStyle/>
                    <a:p>
                      <a:pPr algn="ctr" fontAlgn="ctr"/>
                      <a:endParaRPr lang="af-ZA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5779" marR="5779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f-ZA" sz="160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Information Technology (IT)</a:t>
                      </a:r>
                      <a:endParaRPr lang="af-ZA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5779" marR="5779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f-ZA" sz="1600" u="none" strike="noStrike" dirty="0">
                          <a:solidFill>
                            <a:schemeClr val="accent1"/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Operational Technology (OT)</a:t>
                      </a:r>
                      <a:endParaRPr lang="af-ZA" sz="1600" b="1" i="0" u="none" strike="noStrike" dirty="0">
                        <a:solidFill>
                          <a:schemeClr val="accent1"/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5779" marR="5779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838445"/>
                  </a:ext>
                </a:extLst>
              </a:tr>
              <a:tr h="568367">
                <a:tc>
                  <a:txBody>
                    <a:bodyPr/>
                    <a:lstStyle/>
                    <a:p>
                      <a:pPr algn="ctr" fontAlgn="ctr"/>
                      <a:r>
                        <a:rPr lang="af-ZA" sz="1050" u="none" strike="noStrike" noProof="0" dirty="0"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Összetevők</a:t>
                      </a:r>
                      <a:r>
                        <a:rPr lang="af-ZA" sz="1050" u="none" strike="noStrike" dirty="0"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, komponensek</a:t>
                      </a:r>
                      <a:endParaRPr lang="af-ZA" sz="1050" b="1" i="0" u="none" strike="noStrike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5779" marR="5779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Szerverek, </a:t>
                      </a:r>
                      <a:r>
                        <a:rPr lang="hu-HU" sz="1050" u="none" strike="noStrike" noProof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munkaállomások</a:t>
                      </a:r>
                      <a:r>
                        <a:rPr lang="af-ZA" sz="105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, adattárak, felhő, biztonsági eszközök, mobileszközök, webalkalmazások, hálózati eszközök.</a:t>
                      </a:r>
                      <a:endParaRPr lang="af-ZA" sz="105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36000" marR="72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PLC/DCS, SCADA, adatgyűjtők, szenzorok, motorok és egyéb terepi eszközök, protokollkonverterek, gyártásirányítók.</a:t>
                      </a:r>
                      <a:endParaRPr lang="af-ZA" sz="105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72000" marR="36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20712"/>
                  </a:ext>
                </a:extLst>
              </a:tr>
              <a:tr h="568367">
                <a:tc>
                  <a:txBody>
                    <a:bodyPr/>
                    <a:lstStyle/>
                    <a:p>
                      <a:pPr algn="ctr" fontAlgn="ctr"/>
                      <a:r>
                        <a:rPr lang="af-ZA" sz="1050" u="none" strike="noStrike" dirty="0"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Életciklus</a:t>
                      </a:r>
                      <a:endParaRPr lang="af-ZA" sz="1050" b="1" i="0" u="none" strike="noStrike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5779" marR="5779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3-5 éves életciklus</a:t>
                      </a:r>
                      <a:endParaRPr lang="af-ZA" sz="105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36000" marR="72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10-25</a:t>
                      </a:r>
                      <a:r>
                        <a:rPr lang="hu-HU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-50</a:t>
                      </a:r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 éves életciklus</a:t>
                      </a:r>
                      <a:endParaRPr lang="af-ZA" sz="105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72000" marR="36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862059"/>
                  </a:ext>
                </a:extLst>
              </a:tr>
              <a:tr h="381165">
                <a:tc>
                  <a:txBody>
                    <a:bodyPr/>
                    <a:lstStyle/>
                    <a:p>
                      <a:pPr algn="ctr" fontAlgn="ctr"/>
                      <a:r>
                        <a:rPr lang="af-ZA" sz="1050" u="none" strike="noStrike" dirty="0"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Működés</a:t>
                      </a:r>
                      <a:endParaRPr lang="af-ZA" sz="1050" b="1" i="0" u="none" strike="noStrike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5779" marR="5779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05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E</a:t>
                      </a:r>
                      <a:r>
                        <a:rPr lang="af-ZA" sz="105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gyüttműködő, összekapcsolt alkalmazások, rendszerek és hálózatok összessége. </a:t>
                      </a:r>
                      <a:endParaRPr lang="af-ZA" sz="105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36000" marR="72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S</a:t>
                      </a:r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zigetrendszerű, önálló működés.</a:t>
                      </a:r>
                      <a:endParaRPr lang="af-ZA" sz="105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72000" marR="36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491367"/>
                  </a:ext>
                </a:extLst>
              </a:tr>
              <a:tr h="568367">
                <a:tc>
                  <a:txBody>
                    <a:bodyPr/>
                    <a:lstStyle/>
                    <a:p>
                      <a:pPr algn="ctr" fontAlgn="ctr"/>
                      <a:r>
                        <a:rPr lang="af-ZA" sz="1050" u="none" strike="noStrike" dirty="0"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Biztonsági koncepció</a:t>
                      </a:r>
                      <a:endParaRPr lang="af-ZA" sz="1050" b="1" i="0" u="none" strike="noStrike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5779" marR="5779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„Data first”, adatközpontú szemlélet</a:t>
                      </a:r>
                      <a:r>
                        <a:rPr lang="hu-HU" sz="105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.</a:t>
                      </a:r>
                      <a:endParaRPr lang="af-ZA" sz="105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36000" marR="72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„Process first”, </a:t>
                      </a:r>
                      <a:r>
                        <a:rPr lang="hu-HU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folyamat központú szemlélet</a:t>
                      </a:r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.</a:t>
                      </a:r>
                      <a:endParaRPr lang="af-ZA" sz="105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72000" marR="36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531142"/>
                  </a:ext>
                </a:extLst>
              </a:tr>
              <a:tr h="568367">
                <a:tc>
                  <a:txBody>
                    <a:bodyPr/>
                    <a:lstStyle/>
                    <a:p>
                      <a:pPr algn="ctr" fontAlgn="ctr"/>
                      <a:r>
                        <a:rPr lang="af-ZA" sz="1050" u="none" strike="noStrike" dirty="0"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Személyzet</a:t>
                      </a:r>
                      <a:endParaRPr lang="af-ZA" sz="1050" b="1" i="0" u="none" strike="noStrike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5779" marR="5779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Rendszergazdák, IT mérnökök, biztonsági mérnökök és felhasználók. „Fehérgalléros” munkavállalók.</a:t>
                      </a:r>
                      <a:endParaRPr lang="af-ZA" sz="105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36000" marR="72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Operátorok, karbantartók, terepi mérnökök és automatizálási mérnökök.</a:t>
                      </a:r>
                      <a:r>
                        <a:rPr lang="hu-HU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 </a:t>
                      </a:r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„Fehér- és kékgalléros” munkavállalók. </a:t>
                      </a:r>
                      <a:endParaRPr lang="af-ZA" sz="105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72000" marR="36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657126"/>
                  </a:ext>
                </a:extLst>
              </a:tr>
              <a:tr h="755570">
                <a:tc>
                  <a:txBody>
                    <a:bodyPr/>
                    <a:lstStyle/>
                    <a:p>
                      <a:pPr algn="ctr" fontAlgn="ctr"/>
                      <a:r>
                        <a:rPr lang="af-ZA" sz="1050" u="none" strike="noStrike" dirty="0"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Üzemeltetés</a:t>
                      </a:r>
                      <a:endParaRPr lang="af-ZA" sz="1050" b="1" i="0" u="none" strike="noStrike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5779" marR="5779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Az IT rendszereket a szervezetek maguk üzemeltetik és tartják karban, illetve igénybe vehetnek alvállalkozó (outsource) partnert. </a:t>
                      </a:r>
                      <a:endParaRPr lang="af-ZA" sz="105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36000" marR="72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Az OT rendszereket jellemzően a szállítók, integrátorok vagy a gyártók üzemeltetik és tartják karban</a:t>
                      </a:r>
                      <a:r>
                        <a:rPr lang="hu-HU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.</a:t>
                      </a:r>
                      <a:endParaRPr lang="af-ZA" sz="105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72000" marR="36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520556"/>
                  </a:ext>
                </a:extLst>
              </a:tr>
              <a:tr h="755570">
                <a:tc>
                  <a:txBody>
                    <a:bodyPr/>
                    <a:lstStyle/>
                    <a:p>
                      <a:pPr algn="ctr" fontAlgn="ctr"/>
                      <a:r>
                        <a:rPr lang="af-ZA" sz="1050" u="none" strike="noStrike" dirty="0"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Elhelyezkedés</a:t>
                      </a:r>
                      <a:endParaRPr lang="af-ZA" sz="1050" b="1" i="0" u="none" strike="noStrike" dirty="0"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5779" marR="5779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af-ZA" sz="105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Centralizált rendszerek, adatközpontokban, szerverszobákban.</a:t>
                      </a:r>
                      <a:endParaRPr lang="af-ZA" sz="105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36000" marR="72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D</a:t>
                      </a:r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ecentralizált és akár elszigetelt működés, nagy távolságok</a:t>
                      </a:r>
                      <a:r>
                        <a:rPr lang="hu-HU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,</a:t>
                      </a:r>
                      <a:r>
                        <a:rPr lang="af-ZA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 és terepi viszonyok</a:t>
                      </a:r>
                      <a:r>
                        <a:rPr lang="hu-HU" sz="105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ontserrat" panose="00000500000000000000" pitchFamily="2" charset="-18"/>
                          <a:ea typeface="Roboto Slab" pitchFamily="2" charset="0"/>
                        </a:rPr>
                        <a:t>.</a:t>
                      </a:r>
                      <a:endParaRPr lang="af-ZA" sz="1050" b="0" i="0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Montserrat" panose="00000500000000000000" pitchFamily="2" charset="-18"/>
                        <a:ea typeface="Roboto Slab" pitchFamily="2" charset="0"/>
                      </a:endParaRPr>
                    </a:p>
                  </a:txBody>
                  <a:tcPr marL="72000" marR="36000" marT="5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32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32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4">
            <a:extLst>
              <a:ext uri="{FF2B5EF4-FFF2-40B4-BE49-F238E27FC236}">
                <a16:creationId xmlns:a16="http://schemas.microsoft.com/office/drawing/2014/main" id="{4D20F790-3862-D955-A2CA-71406568617A}"/>
              </a:ext>
            </a:extLst>
          </p:cNvPr>
          <p:cNvSpPr txBox="1">
            <a:spLocks/>
          </p:cNvSpPr>
          <p:nvPr/>
        </p:nvSpPr>
        <p:spPr>
          <a:xfrm rot="16200000">
            <a:off x="-1391634" y="2710198"/>
            <a:ext cx="376752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dirty="0">
                <a:solidFill>
                  <a:schemeClr val="accent6"/>
                </a:solidFill>
                <a:latin typeface="Montserrat" panose="00000500000000000000" pitchFamily="2" charset="-18"/>
              </a:rPr>
              <a:t>IT: NIST 800-53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21BB6156-3FA7-9A1C-D887-41BA4699A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6200000">
            <a:off x="6773513" y="2625725"/>
            <a:ext cx="3825875" cy="569913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6"/>
                </a:solidFill>
                <a:latin typeface="Montserrat" panose="00000500000000000000" pitchFamily="2" charset="-18"/>
              </a:rPr>
              <a:t>OT: NIST 800-82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AED06665-9002-8B27-BDF8-D09F4252A236}"/>
              </a:ext>
            </a:extLst>
          </p:cNvPr>
          <p:cNvSpPr txBox="1">
            <a:spLocks/>
          </p:cNvSpPr>
          <p:nvPr/>
        </p:nvSpPr>
        <p:spPr>
          <a:xfrm>
            <a:off x="628650" y="181786"/>
            <a:ext cx="5264150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 spc="0" baseline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  <a:ea typeface="Roboto" panose="02000000000000000000" pitchFamily="2" charset="0"/>
                <a:cs typeface="Bai Jamjuree" pitchFamily="2" charset="-34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IT </a:t>
            </a:r>
            <a:r>
              <a:rPr lang="hu-HU" dirty="0">
                <a:solidFill>
                  <a:schemeClr val="accent6"/>
                </a:solidFill>
              </a:rPr>
              <a:t>≠</a:t>
            </a:r>
            <a:r>
              <a:rPr lang="hu-HU" dirty="0"/>
              <a:t> OT - egységes értékelés </a:t>
            </a:r>
            <a:r>
              <a:rPr lang="hu-HU" dirty="0">
                <a:solidFill>
                  <a:schemeClr val="accent6"/>
                </a:solidFill>
              </a:rPr>
              <a:t>?</a:t>
            </a:r>
          </a:p>
        </p:txBody>
      </p:sp>
      <p:pic>
        <p:nvPicPr>
          <p:cNvPr id="9222" name="Picture 6" descr="IT vs OT: How Information Technology and Operational Technology Differ">
            <a:extLst>
              <a:ext uri="{FF2B5EF4-FFF2-40B4-BE49-F238E27FC236}">
                <a16:creationId xmlns:a16="http://schemas.microsoft.com/office/drawing/2014/main" id="{BAA8E753-D6E8-23B4-7F87-6098EDA6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744802"/>
            <a:ext cx="73342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8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églalap: lekerekített 183">
            <a:extLst>
              <a:ext uri="{FF2B5EF4-FFF2-40B4-BE49-F238E27FC236}">
                <a16:creationId xmlns:a16="http://schemas.microsoft.com/office/drawing/2014/main" id="{5C1BC8BB-FDE1-6000-DE13-0F5A9379CE86}"/>
              </a:ext>
            </a:extLst>
          </p:cNvPr>
          <p:cNvSpPr/>
          <p:nvPr/>
        </p:nvSpPr>
        <p:spPr>
          <a:xfrm>
            <a:off x="1905498" y="1737978"/>
            <a:ext cx="4425924" cy="1788541"/>
          </a:xfrm>
          <a:prstGeom prst="roundRect">
            <a:avLst>
              <a:gd name="adj" fmla="val 40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4">
            <a:extLst>
              <a:ext uri="{FF2B5EF4-FFF2-40B4-BE49-F238E27FC236}">
                <a16:creationId xmlns:a16="http://schemas.microsoft.com/office/drawing/2014/main" id="{4D20F790-3862-D955-A2CA-71406568617A}"/>
              </a:ext>
            </a:extLst>
          </p:cNvPr>
          <p:cNvSpPr txBox="1">
            <a:spLocks/>
          </p:cNvSpPr>
          <p:nvPr/>
        </p:nvSpPr>
        <p:spPr>
          <a:xfrm>
            <a:off x="219610" y="996829"/>
            <a:ext cx="376752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chemeClr val="accent6"/>
                </a:solidFill>
                <a:latin typeface="Montserrat" panose="00000500000000000000" pitchFamily="2" charset="-18"/>
              </a:rPr>
              <a:t>IT: NIST 800-53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21BB6156-3FA7-9A1C-D887-41BA4699A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6538" y="882650"/>
            <a:ext cx="3827462" cy="569913"/>
          </a:xfrm>
        </p:spPr>
        <p:txBody>
          <a:bodyPr>
            <a:noAutofit/>
          </a:bodyPr>
          <a:lstStyle/>
          <a:p>
            <a:pPr algn="l"/>
            <a:r>
              <a:rPr lang="hu-HU" sz="2800" dirty="0">
                <a:solidFill>
                  <a:schemeClr val="accent6"/>
                </a:solidFill>
                <a:latin typeface="Montserrat" panose="00000500000000000000" pitchFamily="2" charset="-18"/>
              </a:rPr>
              <a:t>OT: NIST 800-82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AED06665-9002-8B27-BDF8-D09F4252A236}"/>
              </a:ext>
            </a:extLst>
          </p:cNvPr>
          <p:cNvSpPr txBox="1">
            <a:spLocks/>
          </p:cNvSpPr>
          <p:nvPr/>
        </p:nvSpPr>
        <p:spPr>
          <a:xfrm>
            <a:off x="358885" y="214367"/>
            <a:ext cx="5264150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 spc="0" baseline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18"/>
                <a:ea typeface="Roboto" panose="02000000000000000000" pitchFamily="2" charset="0"/>
                <a:cs typeface="Bai Jamjuree" pitchFamily="2" charset="-34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IT </a:t>
            </a:r>
            <a:r>
              <a:rPr lang="hu-HU" dirty="0">
                <a:solidFill>
                  <a:schemeClr val="accent6"/>
                </a:solidFill>
              </a:rPr>
              <a:t>≠</a:t>
            </a:r>
            <a:r>
              <a:rPr lang="hu-HU" dirty="0"/>
              <a:t> OT - egységes értékelés </a:t>
            </a:r>
            <a:r>
              <a:rPr lang="hu-HU" dirty="0">
                <a:solidFill>
                  <a:schemeClr val="accent6"/>
                </a:solidFill>
              </a:rPr>
              <a:t>!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86B9C53D-192C-F68F-268C-359320D55D98}"/>
              </a:ext>
            </a:extLst>
          </p:cNvPr>
          <p:cNvSpPr/>
          <p:nvPr/>
        </p:nvSpPr>
        <p:spPr>
          <a:xfrm>
            <a:off x="1909762" y="3589112"/>
            <a:ext cx="1602695" cy="1233847"/>
          </a:xfrm>
          <a:prstGeom prst="roundRect">
            <a:avLst>
              <a:gd name="adj" fmla="val 40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4">
            <a:extLst>
              <a:ext uri="{FF2B5EF4-FFF2-40B4-BE49-F238E27FC236}">
                <a16:creationId xmlns:a16="http://schemas.microsoft.com/office/drawing/2014/main" id="{C3A65683-E218-DFF6-F12E-4DF839709C7A}"/>
              </a:ext>
            </a:extLst>
          </p:cNvPr>
          <p:cNvSpPr txBox="1">
            <a:spLocks/>
          </p:cNvSpPr>
          <p:nvPr/>
        </p:nvSpPr>
        <p:spPr>
          <a:xfrm>
            <a:off x="1861306" y="1405923"/>
            <a:ext cx="1819760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900" dirty="0">
                <a:solidFill>
                  <a:schemeClr val="accent6"/>
                </a:solidFill>
                <a:latin typeface="Montserrat" panose="00000500000000000000" pitchFamily="2" charset="-18"/>
              </a:rPr>
              <a:t>Biztonsági követelmények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7705DCD1-102B-AC07-07B6-457FF4BF3034}"/>
              </a:ext>
            </a:extLst>
          </p:cNvPr>
          <p:cNvSpPr/>
          <p:nvPr/>
        </p:nvSpPr>
        <p:spPr>
          <a:xfrm>
            <a:off x="271380" y="1734548"/>
            <a:ext cx="405876" cy="3098800"/>
          </a:xfrm>
          <a:prstGeom prst="roundRect">
            <a:avLst>
              <a:gd name="adj" fmla="val 40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00"/>
          </a:p>
        </p:txBody>
      </p:sp>
      <p:sp>
        <p:nvSpPr>
          <p:cNvPr id="7" name="Cím 4">
            <a:extLst>
              <a:ext uri="{FF2B5EF4-FFF2-40B4-BE49-F238E27FC236}">
                <a16:creationId xmlns:a16="http://schemas.microsoft.com/office/drawing/2014/main" id="{F3477F09-6EE9-5866-5D17-45EF5594B58F}"/>
              </a:ext>
            </a:extLst>
          </p:cNvPr>
          <p:cNvSpPr txBox="1">
            <a:spLocks/>
          </p:cNvSpPr>
          <p:nvPr/>
        </p:nvSpPr>
        <p:spPr>
          <a:xfrm>
            <a:off x="249609" y="1379855"/>
            <a:ext cx="643467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900" dirty="0">
                <a:solidFill>
                  <a:schemeClr val="accent6"/>
                </a:solidFill>
                <a:latin typeface="Montserrat" panose="00000500000000000000" pitchFamily="2" charset="-18"/>
              </a:rPr>
              <a:t>Alap</a:t>
            </a:r>
          </a:p>
        </p:txBody>
      </p:sp>
      <p:sp>
        <p:nvSpPr>
          <p:cNvPr id="8" name="Cím 4">
            <a:extLst>
              <a:ext uri="{FF2B5EF4-FFF2-40B4-BE49-F238E27FC236}">
                <a16:creationId xmlns:a16="http://schemas.microsoft.com/office/drawing/2014/main" id="{5DC48726-F292-1236-48F6-B99121C6955C}"/>
              </a:ext>
            </a:extLst>
          </p:cNvPr>
          <p:cNvSpPr txBox="1">
            <a:spLocks/>
          </p:cNvSpPr>
          <p:nvPr/>
        </p:nvSpPr>
        <p:spPr>
          <a:xfrm>
            <a:off x="660840" y="1390438"/>
            <a:ext cx="922198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900" dirty="0">
                <a:solidFill>
                  <a:schemeClr val="accent6"/>
                </a:solidFill>
                <a:latin typeface="Montserrat" panose="00000500000000000000" pitchFamily="2" charset="-18"/>
              </a:rPr>
              <a:t>Jelentős</a:t>
            </a:r>
          </a:p>
        </p:txBody>
      </p:sp>
      <p:sp>
        <p:nvSpPr>
          <p:cNvPr id="9" name="Cím 4">
            <a:extLst>
              <a:ext uri="{FF2B5EF4-FFF2-40B4-BE49-F238E27FC236}">
                <a16:creationId xmlns:a16="http://schemas.microsoft.com/office/drawing/2014/main" id="{50A001DB-5A7D-2F76-F54D-22E5ABF05147}"/>
              </a:ext>
            </a:extLst>
          </p:cNvPr>
          <p:cNvSpPr txBox="1">
            <a:spLocks/>
          </p:cNvSpPr>
          <p:nvPr/>
        </p:nvSpPr>
        <p:spPr>
          <a:xfrm>
            <a:off x="1252546" y="1391386"/>
            <a:ext cx="821267" cy="347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900" dirty="0">
                <a:solidFill>
                  <a:schemeClr val="accent6"/>
                </a:solidFill>
                <a:latin typeface="Montserrat" panose="00000500000000000000" pitchFamily="2" charset="-18"/>
              </a:rPr>
              <a:t>Magas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D7DCA465-740A-1DE5-4007-AE3B07F4517A}"/>
              </a:ext>
            </a:extLst>
          </p:cNvPr>
          <p:cNvSpPr/>
          <p:nvPr/>
        </p:nvSpPr>
        <p:spPr>
          <a:xfrm>
            <a:off x="799273" y="1738741"/>
            <a:ext cx="405876" cy="3098733"/>
          </a:xfrm>
          <a:prstGeom prst="roundRect">
            <a:avLst>
              <a:gd name="adj" fmla="val 40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00"/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C7E5A76D-10AF-7B66-EA31-ACD42B7248C8}"/>
              </a:ext>
            </a:extLst>
          </p:cNvPr>
          <p:cNvSpPr/>
          <p:nvPr/>
        </p:nvSpPr>
        <p:spPr>
          <a:xfrm>
            <a:off x="1319182" y="1738674"/>
            <a:ext cx="405876" cy="3098800"/>
          </a:xfrm>
          <a:prstGeom prst="roundRect">
            <a:avLst>
              <a:gd name="adj" fmla="val 40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0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BB38DED7-669C-847A-75A4-82B489920A7B}"/>
              </a:ext>
            </a:extLst>
          </p:cNvPr>
          <p:cNvSpPr txBox="1">
            <a:spLocks/>
          </p:cNvSpPr>
          <p:nvPr/>
        </p:nvSpPr>
        <p:spPr>
          <a:xfrm>
            <a:off x="850072" y="1860553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X</a:t>
            </a:r>
          </a:p>
        </p:txBody>
      </p:sp>
      <p:sp>
        <p:nvSpPr>
          <p:cNvPr id="15" name="Cím 4">
            <a:extLst>
              <a:ext uri="{FF2B5EF4-FFF2-40B4-BE49-F238E27FC236}">
                <a16:creationId xmlns:a16="http://schemas.microsoft.com/office/drawing/2014/main" id="{EE13A125-9BB9-E62F-5919-138013F6990B}"/>
              </a:ext>
            </a:extLst>
          </p:cNvPr>
          <p:cNvSpPr txBox="1">
            <a:spLocks/>
          </p:cNvSpPr>
          <p:nvPr/>
        </p:nvSpPr>
        <p:spPr>
          <a:xfrm>
            <a:off x="1369981" y="1860553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X</a:t>
            </a:r>
          </a:p>
        </p:txBody>
      </p:sp>
      <p:sp>
        <p:nvSpPr>
          <p:cNvPr id="26" name="Cím 4">
            <a:extLst>
              <a:ext uri="{FF2B5EF4-FFF2-40B4-BE49-F238E27FC236}">
                <a16:creationId xmlns:a16="http://schemas.microsoft.com/office/drawing/2014/main" id="{C4E97752-31FB-86CE-1999-EA755F3F27A9}"/>
              </a:ext>
            </a:extLst>
          </p:cNvPr>
          <p:cNvSpPr txBox="1">
            <a:spLocks/>
          </p:cNvSpPr>
          <p:nvPr/>
        </p:nvSpPr>
        <p:spPr>
          <a:xfrm>
            <a:off x="322179" y="2312834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X</a:t>
            </a:r>
          </a:p>
        </p:txBody>
      </p:sp>
      <p:sp>
        <p:nvSpPr>
          <p:cNvPr id="27" name="Cím 4">
            <a:extLst>
              <a:ext uri="{FF2B5EF4-FFF2-40B4-BE49-F238E27FC236}">
                <a16:creationId xmlns:a16="http://schemas.microsoft.com/office/drawing/2014/main" id="{ACF4DE51-43E7-FAE3-3D3B-90B33F9E1AEF}"/>
              </a:ext>
            </a:extLst>
          </p:cNvPr>
          <p:cNvSpPr txBox="1">
            <a:spLocks/>
          </p:cNvSpPr>
          <p:nvPr/>
        </p:nvSpPr>
        <p:spPr>
          <a:xfrm>
            <a:off x="850072" y="2312834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X</a:t>
            </a:r>
          </a:p>
        </p:txBody>
      </p:sp>
      <p:sp>
        <p:nvSpPr>
          <p:cNvPr id="31" name="Cím 4">
            <a:extLst>
              <a:ext uri="{FF2B5EF4-FFF2-40B4-BE49-F238E27FC236}">
                <a16:creationId xmlns:a16="http://schemas.microsoft.com/office/drawing/2014/main" id="{ADC67AB8-7D59-2690-B1F9-F22340CCDD9B}"/>
              </a:ext>
            </a:extLst>
          </p:cNvPr>
          <p:cNvSpPr txBox="1">
            <a:spLocks/>
          </p:cNvSpPr>
          <p:nvPr/>
        </p:nvSpPr>
        <p:spPr>
          <a:xfrm>
            <a:off x="1369981" y="2758863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X</a:t>
            </a:r>
          </a:p>
        </p:txBody>
      </p:sp>
      <p:sp>
        <p:nvSpPr>
          <p:cNvPr id="33" name="Cím 4">
            <a:extLst>
              <a:ext uri="{FF2B5EF4-FFF2-40B4-BE49-F238E27FC236}">
                <a16:creationId xmlns:a16="http://schemas.microsoft.com/office/drawing/2014/main" id="{73B25A16-AA05-3B6D-2259-31556A058311}"/>
              </a:ext>
            </a:extLst>
          </p:cNvPr>
          <p:cNvSpPr txBox="1">
            <a:spLocks/>
          </p:cNvSpPr>
          <p:nvPr/>
        </p:nvSpPr>
        <p:spPr>
          <a:xfrm>
            <a:off x="850072" y="3204892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O</a:t>
            </a:r>
          </a:p>
        </p:txBody>
      </p:sp>
      <p:sp>
        <p:nvSpPr>
          <p:cNvPr id="34" name="Cím 4">
            <a:extLst>
              <a:ext uri="{FF2B5EF4-FFF2-40B4-BE49-F238E27FC236}">
                <a16:creationId xmlns:a16="http://schemas.microsoft.com/office/drawing/2014/main" id="{1122A90B-6468-6392-1AE2-4FCFE24C78FF}"/>
              </a:ext>
            </a:extLst>
          </p:cNvPr>
          <p:cNvSpPr txBox="1">
            <a:spLocks/>
          </p:cNvSpPr>
          <p:nvPr/>
        </p:nvSpPr>
        <p:spPr>
          <a:xfrm>
            <a:off x="1369981" y="3204892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O</a:t>
            </a:r>
          </a:p>
        </p:txBody>
      </p:sp>
      <p:sp>
        <p:nvSpPr>
          <p:cNvPr id="36" name="Cím 4">
            <a:extLst>
              <a:ext uri="{FF2B5EF4-FFF2-40B4-BE49-F238E27FC236}">
                <a16:creationId xmlns:a16="http://schemas.microsoft.com/office/drawing/2014/main" id="{2DAA345E-781A-552F-44B5-3E70C69CB3CF}"/>
              </a:ext>
            </a:extLst>
          </p:cNvPr>
          <p:cNvSpPr txBox="1">
            <a:spLocks/>
          </p:cNvSpPr>
          <p:nvPr/>
        </p:nvSpPr>
        <p:spPr>
          <a:xfrm>
            <a:off x="850072" y="3602119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X</a:t>
            </a:r>
          </a:p>
        </p:txBody>
      </p:sp>
      <p:sp>
        <p:nvSpPr>
          <p:cNvPr id="37" name="Cím 4">
            <a:extLst>
              <a:ext uri="{FF2B5EF4-FFF2-40B4-BE49-F238E27FC236}">
                <a16:creationId xmlns:a16="http://schemas.microsoft.com/office/drawing/2014/main" id="{6B8FAEFF-5C9E-26C8-8A1C-533DD06B833F}"/>
              </a:ext>
            </a:extLst>
          </p:cNvPr>
          <p:cNvSpPr txBox="1">
            <a:spLocks/>
          </p:cNvSpPr>
          <p:nvPr/>
        </p:nvSpPr>
        <p:spPr>
          <a:xfrm>
            <a:off x="1369981" y="3602119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X</a:t>
            </a:r>
          </a:p>
        </p:txBody>
      </p:sp>
      <p:sp>
        <p:nvSpPr>
          <p:cNvPr id="38" name="Cím 4">
            <a:extLst>
              <a:ext uri="{FF2B5EF4-FFF2-40B4-BE49-F238E27FC236}">
                <a16:creationId xmlns:a16="http://schemas.microsoft.com/office/drawing/2014/main" id="{8505AF0D-F073-EE12-E619-CF22D637D145}"/>
              </a:ext>
            </a:extLst>
          </p:cNvPr>
          <p:cNvSpPr txBox="1">
            <a:spLocks/>
          </p:cNvSpPr>
          <p:nvPr/>
        </p:nvSpPr>
        <p:spPr>
          <a:xfrm>
            <a:off x="322179" y="4032827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X</a:t>
            </a:r>
          </a:p>
        </p:txBody>
      </p:sp>
      <p:sp>
        <p:nvSpPr>
          <p:cNvPr id="39" name="Cím 4">
            <a:extLst>
              <a:ext uri="{FF2B5EF4-FFF2-40B4-BE49-F238E27FC236}">
                <a16:creationId xmlns:a16="http://schemas.microsoft.com/office/drawing/2014/main" id="{BB0C4896-B8CF-5B0B-955D-C368CBB5E6E4}"/>
              </a:ext>
            </a:extLst>
          </p:cNvPr>
          <p:cNvSpPr txBox="1">
            <a:spLocks/>
          </p:cNvSpPr>
          <p:nvPr/>
        </p:nvSpPr>
        <p:spPr>
          <a:xfrm>
            <a:off x="850072" y="4032827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X</a:t>
            </a:r>
          </a:p>
        </p:txBody>
      </p:sp>
      <p:sp>
        <p:nvSpPr>
          <p:cNvPr id="44" name="Cím 4">
            <a:extLst>
              <a:ext uri="{FF2B5EF4-FFF2-40B4-BE49-F238E27FC236}">
                <a16:creationId xmlns:a16="http://schemas.microsoft.com/office/drawing/2014/main" id="{F397FF54-888C-F625-5BA6-E2FB6514EDD6}"/>
              </a:ext>
            </a:extLst>
          </p:cNvPr>
          <p:cNvSpPr txBox="1">
            <a:spLocks/>
          </p:cNvSpPr>
          <p:nvPr/>
        </p:nvSpPr>
        <p:spPr>
          <a:xfrm>
            <a:off x="289157" y="4421565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O</a:t>
            </a:r>
          </a:p>
        </p:txBody>
      </p: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D277D717-D642-F045-B0D5-38182072366A}"/>
              </a:ext>
            </a:extLst>
          </p:cNvPr>
          <p:cNvCxnSpPr/>
          <p:nvPr/>
        </p:nvCxnSpPr>
        <p:spPr>
          <a:xfrm>
            <a:off x="2084308" y="1920421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4138B0ED-1E20-38C4-DF21-0E088E6EE951}"/>
              </a:ext>
            </a:extLst>
          </p:cNvPr>
          <p:cNvCxnSpPr/>
          <p:nvPr/>
        </p:nvCxnSpPr>
        <p:spPr>
          <a:xfrm>
            <a:off x="2091437" y="2344057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612AC52D-A1F0-FDE4-9672-E073F1673105}"/>
              </a:ext>
            </a:extLst>
          </p:cNvPr>
          <p:cNvCxnSpPr/>
          <p:nvPr/>
        </p:nvCxnSpPr>
        <p:spPr>
          <a:xfrm>
            <a:off x="2091437" y="2419350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DFCC7CAB-F50A-C1A8-1CE0-7053B5F5C320}"/>
              </a:ext>
            </a:extLst>
          </p:cNvPr>
          <p:cNvCxnSpPr>
            <a:cxnSpLocks/>
          </p:cNvCxnSpPr>
          <p:nvPr/>
        </p:nvCxnSpPr>
        <p:spPr>
          <a:xfrm>
            <a:off x="2091437" y="2496457"/>
            <a:ext cx="7672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681DA20F-6BF3-49E9-F882-34D8592F9427}"/>
              </a:ext>
            </a:extLst>
          </p:cNvPr>
          <p:cNvCxnSpPr>
            <a:cxnSpLocks/>
          </p:cNvCxnSpPr>
          <p:nvPr/>
        </p:nvCxnSpPr>
        <p:spPr>
          <a:xfrm>
            <a:off x="2084308" y="2000249"/>
            <a:ext cx="102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E557B060-7020-5F8B-4808-7BBEA49C0A2C}"/>
              </a:ext>
            </a:extLst>
          </p:cNvPr>
          <p:cNvCxnSpPr>
            <a:cxnSpLocks/>
          </p:cNvCxnSpPr>
          <p:nvPr/>
        </p:nvCxnSpPr>
        <p:spPr>
          <a:xfrm>
            <a:off x="2091437" y="2779485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064C478F-5C90-FC3B-B6E5-7FE42FC3BA8F}"/>
              </a:ext>
            </a:extLst>
          </p:cNvPr>
          <p:cNvCxnSpPr>
            <a:cxnSpLocks/>
          </p:cNvCxnSpPr>
          <p:nvPr/>
        </p:nvCxnSpPr>
        <p:spPr>
          <a:xfrm>
            <a:off x="2091437" y="2854778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C88F6085-2E4E-D442-AC2F-586797C5703B}"/>
              </a:ext>
            </a:extLst>
          </p:cNvPr>
          <p:cNvCxnSpPr>
            <a:cxnSpLocks/>
          </p:cNvCxnSpPr>
          <p:nvPr/>
        </p:nvCxnSpPr>
        <p:spPr>
          <a:xfrm>
            <a:off x="2091437" y="2931885"/>
            <a:ext cx="3398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472BC362-FF86-7FA9-8A14-AB0ADC27E030}"/>
              </a:ext>
            </a:extLst>
          </p:cNvPr>
          <p:cNvCxnSpPr/>
          <p:nvPr/>
        </p:nvCxnSpPr>
        <p:spPr>
          <a:xfrm>
            <a:off x="2091437" y="3229428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DB44D0A2-104F-99F0-D31C-672AF612FD40}"/>
              </a:ext>
            </a:extLst>
          </p:cNvPr>
          <p:cNvCxnSpPr/>
          <p:nvPr/>
        </p:nvCxnSpPr>
        <p:spPr>
          <a:xfrm>
            <a:off x="2091437" y="3304721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2D403D3D-2DD5-B523-B66F-11AAB3F6D09D}"/>
              </a:ext>
            </a:extLst>
          </p:cNvPr>
          <p:cNvCxnSpPr>
            <a:cxnSpLocks/>
          </p:cNvCxnSpPr>
          <p:nvPr/>
        </p:nvCxnSpPr>
        <p:spPr>
          <a:xfrm>
            <a:off x="2091437" y="3381828"/>
            <a:ext cx="11419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12C8E73F-11EA-814C-CAA3-94FACFBCE912}"/>
              </a:ext>
            </a:extLst>
          </p:cNvPr>
          <p:cNvCxnSpPr/>
          <p:nvPr/>
        </p:nvCxnSpPr>
        <p:spPr>
          <a:xfrm>
            <a:off x="2073813" y="3725636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65">
            <a:extLst>
              <a:ext uri="{FF2B5EF4-FFF2-40B4-BE49-F238E27FC236}">
                <a16:creationId xmlns:a16="http://schemas.microsoft.com/office/drawing/2014/main" id="{2C472FC8-C69B-A854-CF84-26D40CB9C7B7}"/>
              </a:ext>
            </a:extLst>
          </p:cNvPr>
          <p:cNvCxnSpPr/>
          <p:nvPr/>
        </p:nvCxnSpPr>
        <p:spPr>
          <a:xfrm>
            <a:off x="2073813" y="3800929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FA1A78FA-B430-AFBA-2FA9-0A946D1E7C01}"/>
              </a:ext>
            </a:extLst>
          </p:cNvPr>
          <p:cNvCxnSpPr/>
          <p:nvPr/>
        </p:nvCxnSpPr>
        <p:spPr>
          <a:xfrm>
            <a:off x="2073813" y="4124778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>
            <a:extLst>
              <a:ext uri="{FF2B5EF4-FFF2-40B4-BE49-F238E27FC236}">
                <a16:creationId xmlns:a16="http://schemas.microsoft.com/office/drawing/2014/main" id="{B23C5A35-EBF1-201F-15A6-88CBF9B64E5D}"/>
              </a:ext>
            </a:extLst>
          </p:cNvPr>
          <p:cNvCxnSpPr/>
          <p:nvPr/>
        </p:nvCxnSpPr>
        <p:spPr>
          <a:xfrm>
            <a:off x="2073813" y="4200071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>
            <a:extLst>
              <a:ext uri="{FF2B5EF4-FFF2-40B4-BE49-F238E27FC236}">
                <a16:creationId xmlns:a16="http://schemas.microsoft.com/office/drawing/2014/main" id="{98163948-1895-2417-D3AD-570C36DAC8C3}"/>
              </a:ext>
            </a:extLst>
          </p:cNvPr>
          <p:cNvCxnSpPr>
            <a:cxnSpLocks/>
          </p:cNvCxnSpPr>
          <p:nvPr/>
        </p:nvCxnSpPr>
        <p:spPr>
          <a:xfrm>
            <a:off x="2073813" y="4277178"/>
            <a:ext cx="5775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E61B623B-BECE-7CCD-C680-DE7F7F73C0E4}"/>
              </a:ext>
            </a:extLst>
          </p:cNvPr>
          <p:cNvCxnSpPr/>
          <p:nvPr/>
        </p:nvCxnSpPr>
        <p:spPr>
          <a:xfrm>
            <a:off x="2073813" y="4591957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églalap: lekerekített 105">
            <a:extLst>
              <a:ext uri="{FF2B5EF4-FFF2-40B4-BE49-F238E27FC236}">
                <a16:creationId xmlns:a16="http://schemas.microsoft.com/office/drawing/2014/main" id="{1497A3C1-1B41-5CB3-D1D4-1294133B9A75}"/>
              </a:ext>
            </a:extLst>
          </p:cNvPr>
          <p:cNvSpPr/>
          <p:nvPr/>
        </p:nvSpPr>
        <p:spPr>
          <a:xfrm>
            <a:off x="6519522" y="1720639"/>
            <a:ext cx="922198" cy="3098800"/>
          </a:xfrm>
          <a:prstGeom prst="roundRect">
            <a:avLst>
              <a:gd name="adj" fmla="val 40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Cím 4">
            <a:extLst>
              <a:ext uri="{FF2B5EF4-FFF2-40B4-BE49-F238E27FC236}">
                <a16:creationId xmlns:a16="http://schemas.microsoft.com/office/drawing/2014/main" id="{B6FC94D8-7323-A934-65FB-4DFD82DD47D6}"/>
              </a:ext>
            </a:extLst>
          </p:cNvPr>
          <p:cNvSpPr txBox="1">
            <a:spLocks/>
          </p:cNvSpPr>
          <p:nvPr/>
        </p:nvSpPr>
        <p:spPr>
          <a:xfrm>
            <a:off x="6458857" y="1331524"/>
            <a:ext cx="1060582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00" dirty="0">
                <a:solidFill>
                  <a:schemeClr val="accent6"/>
                </a:solidFill>
                <a:latin typeface="Montserrat" panose="00000500000000000000" pitchFamily="2" charset="-18"/>
              </a:rPr>
              <a:t>Kiegészítő</a:t>
            </a:r>
          </a:p>
          <a:p>
            <a:r>
              <a:rPr lang="hu-HU" sz="900" dirty="0">
                <a:solidFill>
                  <a:schemeClr val="accent6"/>
                </a:solidFill>
                <a:latin typeface="Montserrat" panose="00000500000000000000" pitchFamily="2" charset="-18"/>
              </a:rPr>
              <a:t>magyarázatok</a:t>
            </a:r>
          </a:p>
        </p:txBody>
      </p:sp>
      <p:cxnSp>
        <p:nvCxnSpPr>
          <p:cNvPr id="113" name="Egyenes összekötő 112">
            <a:extLst>
              <a:ext uri="{FF2B5EF4-FFF2-40B4-BE49-F238E27FC236}">
                <a16:creationId xmlns:a16="http://schemas.microsoft.com/office/drawing/2014/main" id="{5578252C-C1AF-BBCC-7E22-118D5E06F89C}"/>
              </a:ext>
            </a:extLst>
          </p:cNvPr>
          <p:cNvCxnSpPr>
            <a:cxnSpLocks/>
          </p:cNvCxnSpPr>
          <p:nvPr/>
        </p:nvCxnSpPr>
        <p:spPr>
          <a:xfrm>
            <a:off x="6615504" y="2836743"/>
            <a:ext cx="72215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>
            <a:extLst>
              <a:ext uri="{FF2B5EF4-FFF2-40B4-BE49-F238E27FC236}">
                <a16:creationId xmlns:a16="http://schemas.microsoft.com/office/drawing/2014/main" id="{6EA5472E-0200-00AD-4027-301A91324813}"/>
              </a:ext>
            </a:extLst>
          </p:cNvPr>
          <p:cNvCxnSpPr>
            <a:cxnSpLocks/>
          </p:cNvCxnSpPr>
          <p:nvPr/>
        </p:nvCxnSpPr>
        <p:spPr>
          <a:xfrm>
            <a:off x="6615504" y="2912036"/>
            <a:ext cx="72215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gyenes összekötő 114">
            <a:extLst>
              <a:ext uri="{FF2B5EF4-FFF2-40B4-BE49-F238E27FC236}">
                <a16:creationId xmlns:a16="http://schemas.microsoft.com/office/drawing/2014/main" id="{A29CD0A6-F2E3-CE62-DBA8-B4C2067EF07F}"/>
              </a:ext>
            </a:extLst>
          </p:cNvPr>
          <p:cNvCxnSpPr>
            <a:cxnSpLocks/>
          </p:cNvCxnSpPr>
          <p:nvPr/>
        </p:nvCxnSpPr>
        <p:spPr>
          <a:xfrm>
            <a:off x="6615504" y="2989143"/>
            <a:ext cx="590186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>
            <a:extLst>
              <a:ext uri="{FF2B5EF4-FFF2-40B4-BE49-F238E27FC236}">
                <a16:creationId xmlns:a16="http://schemas.microsoft.com/office/drawing/2014/main" id="{0DB4C577-C746-46E5-076F-DC68F0E581C4}"/>
              </a:ext>
            </a:extLst>
          </p:cNvPr>
          <p:cNvCxnSpPr>
            <a:cxnSpLocks/>
          </p:cNvCxnSpPr>
          <p:nvPr/>
        </p:nvCxnSpPr>
        <p:spPr>
          <a:xfrm>
            <a:off x="6615504" y="3286686"/>
            <a:ext cx="72215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116">
            <a:extLst>
              <a:ext uri="{FF2B5EF4-FFF2-40B4-BE49-F238E27FC236}">
                <a16:creationId xmlns:a16="http://schemas.microsoft.com/office/drawing/2014/main" id="{0B988808-CDB2-A81A-2A3F-DF69D1419CCF}"/>
              </a:ext>
            </a:extLst>
          </p:cNvPr>
          <p:cNvCxnSpPr>
            <a:cxnSpLocks/>
          </p:cNvCxnSpPr>
          <p:nvPr/>
        </p:nvCxnSpPr>
        <p:spPr>
          <a:xfrm>
            <a:off x="6615504" y="3361979"/>
            <a:ext cx="72215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gyenes összekötő 117">
            <a:extLst>
              <a:ext uri="{FF2B5EF4-FFF2-40B4-BE49-F238E27FC236}">
                <a16:creationId xmlns:a16="http://schemas.microsoft.com/office/drawing/2014/main" id="{30BB31EA-105A-D95D-8135-3847C8C46EAB}"/>
              </a:ext>
            </a:extLst>
          </p:cNvPr>
          <p:cNvCxnSpPr>
            <a:cxnSpLocks/>
          </p:cNvCxnSpPr>
          <p:nvPr/>
        </p:nvCxnSpPr>
        <p:spPr>
          <a:xfrm>
            <a:off x="6615504" y="3439086"/>
            <a:ext cx="7771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120">
            <a:extLst>
              <a:ext uri="{FF2B5EF4-FFF2-40B4-BE49-F238E27FC236}">
                <a16:creationId xmlns:a16="http://schemas.microsoft.com/office/drawing/2014/main" id="{D430272A-8F08-947A-DA26-9F6E1B6BB919}"/>
              </a:ext>
            </a:extLst>
          </p:cNvPr>
          <p:cNvCxnSpPr>
            <a:cxnSpLocks/>
          </p:cNvCxnSpPr>
          <p:nvPr/>
        </p:nvCxnSpPr>
        <p:spPr>
          <a:xfrm>
            <a:off x="6611255" y="4143028"/>
            <a:ext cx="72215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Egyenes összekötő 121">
            <a:extLst>
              <a:ext uri="{FF2B5EF4-FFF2-40B4-BE49-F238E27FC236}">
                <a16:creationId xmlns:a16="http://schemas.microsoft.com/office/drawing/2014/main" id="{513612D2-BB76-1EE0-86FF-4AB93BA55D30}"/>
              </a:ext>
            </a:extLst>
          </p:cNvPr>
          <p:cNvCxnSpPr>
            <a:cxnSpLocks/>
          </p:cNvCxnSpPr>
          <p:nvPr/>
        </p:nvCxnSpPr>
        <p:spPr>
          <a:xfrm>
            <a:off x="6611255" y="4218321"/>
            <a:ext cx="49995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églalap: lekerekített 124">
            <a:extLst>
              <a:ext uri="{FF2B5EF4-FFF2-40B4-BE49-F238E27FC236}">
                <a16:creationId xmlns:a16="http://schemas.microsoft.com/office/drawing/2014/main" id="{2EE1630C-FE38-E658-6707-1CAED9C33FF0}"/>
              </a:ext>
            </a:extLst>
          </p:cNvPr>
          <p:cNvSpPr/>
          <p:nvPr/>
        </p:nvSpPr>
        <p:spPr>
          <a:xfrm>
            <a:off x="7598447" y="1736056"/>
            <a:ext cx="405876" cy="3098800"/>
          </a:xfrm>
          <a:prstGeom prst="roundRect">
            <a:avLst>
              <a:gd name="adj" fmla="val 40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/>
          </a:p>
        </p:txBody>
      </p:sp>
      <p:sp>
        <p:nvSpPr>
          <p:cNvPr id="126" name="Cím 4">
            <a:extLst>
              <a:ext uri="{FF2B5EF4-FFF2-40B4-BE49-F238E27FC236}">
                <a16:creationId xmlns:a16="http://schemas.microsoft.com/office/drawing/2014/main" id="{C7B6AC63-4F18-556F-B4E9-05B082C0F924}"/>
              </a:ext>
            </a:extLst>
          </p:cNvPr>
          <p:cNvSpPr txBox="1">
            <a:spLocks/>
          </p:cNvSpPr>
          <p:nvPr/>
        </p:nvSpPr>
        <p:spPr>
          <a:xfrm>
            <a:off x="7576676" y="1381363"/>
            <a:ext cx="643467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900" dirty="0">
                <a:solidFill>
                  <a:schemeClr val="accent6"/>
                </a:solidFill>
                <a:latin typeface="Montserrat" panose="00000500000000000000" pitchFamily="2" charset="-18"/>
              </a:rPr>
              <a:t>Alap</a:t>
            </a:r>
          </a:p>
        </p:txBody>
      </p:sp>
      <p:sp>
        <p:nvSpPr>
          <p:cNvPr id="127" name="Cím 4">
            <a:extLst>
              <a:ext uri="{FF2B5EF4-FFF2-40B4-BE49-F238E27FC236}">
                <a16:creationId xmlns:a16="http://schemas.microsoft.com/office/drawing/2014/main" id="{C0F36798-C0B8-ADEC-60D0-4091F9E60ED7}"/>
              </a:ext>
            </a:extLst>
          </p:cNvPr>
          <p:cNvSpPr txBox="1">
            <a:spLocks/>
          </p:cNvSpPr>
          <p:nvPr/>
        </p:nvSpPr>
        <p:spPr>
          <a:xfrm>
            <a:off x="7987907" y="1391946"/>
            <a:ext cx="922198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900" dirty="0">
                <a:solidFill>
                  <a:schemeClr val="accent6"/>
                </a:solidFill>
                <a:latin typeface="Montserrat" panose="00000500000000000000" pitchFamily="2" charset="-18"/>
              </a:rPr>
              <a:t>Jelentős</a:t>
            </a:r>
          </a:p>
        </p:txBody>
      </p:sp>
      <p:sp>
        <p:nvSpPr>
          <p:cNvPr id="128" name="Téglalap: lekerekített 127">
            <a:extLst>
              <a:ext uri="{FF2B5EF4-FFF2-40B4-BE49-F238E27FC236}">
                <a16:creationId xmlns:a16="http://schemas.microsoft.com/office/drawing/2014/main" id="{FCC2EC72-130F-5FDA-C7C6-3D07037DF9C5}"/>
              </a:ext>
            </a:extLst>
          </p:cNvPr>
          <p:cNvSpPr/>
          <p:nvPr/>
        </p:nvSpPr>
        <p:spPr>
          <a:xfrm>
            <a:off x="8126340" y="1740249"/>
            <a:ext cx="405876" cy="3098733"/>
          </a:xfrm>
          <a:prstGeom prst="roundRect">
            <a:avLst>
              <a:gd name="adj" fmla="val 40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/>
          </a:p>
        </p:txBody>
      </p:sp>
      <p:sp>
        <p:nvSpPr>
          <p:cNvPr id="129" name="Téglalap: lekerekített 128">
            <a:extLst>
              <a:ext uri="{FF2B5EF4-FFF2-40B4-BE49-F238E27FC236}">
                <a16:creationId xmlns:a16="http://schemas.microsoft.com/office/drawing/2014/main" id="{5D342B75-561F-5F3C-E186-AC30A7A46618}"/>
              </a:ext>
            </a:extLst>
          </p:cNvPr>
          <p:cNvSpPr/>
          <p:nvPr/>
        </p:nvSpPr>
        <p:spPr>
          <a:xfrm>
            <a:off x="8646249" y="1740182"/>
            <a:ext cx="405876" cy="3098800"/>
          </a:xfrm>
          <a:prstGeom prst="roundRect">
            <a:avLst>
              <a:gd name="adj" fmla="val 40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/>
          </a:p>
        </p:txBody>
      </p:sp>
      <p:sp>
        <p:nvSpPr>
          <p:cNvPr id="130" name="Cím 4">
            <a:extLst>
              <a:ext uri="{FF2B5EF4-FFF2-40B4-BE49-F238E27FC236}">
                <a16:creationId xmlns:a16="http://schemas.microsoft.com/office/drawing/2014/main" id="{13327303-48E5-1F9B-E729-00F5E077BEB2}"/>
              </a:ext>
            </a:extLst>
          </p:cNvPr>
          <p:cNvSpPr txBox="1">
            <a:spLocks/>
          </p:cNvSpPr>
          <p:nvPr/>
        </p:nvSpPr>
        <p:spPr>
          <a:xfrm>
            <a:off x="8104569" y="1862061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/>
              <a:t>X</a:t>
            </a:r>
          </a:p>
        </p:txBody>
      </p:sp>
      <p:sp>
        <p:nvSpPr>
          <p:cNvPr id="131" name="Cím 4">
            <a:extLst>
              <a:ext uri="{FF2B5EF4-FFF2-40B4-BE49-F238E27FC236}">
                <a16:creationId xmlns:a16="http://schemas.microsoft.com/office/drawing/2014/main" id="{FCBFA8A0-15DE-6AEE-2D60-A6E517FF5054}"/>
              </a:ext>
            </a:extLst>
          </p:cNvPr>
          <p:cNvSpPr txBox="1">
            <a:spLocks/>
          </p:cNvSpPr>
          <p:nvPr/>
        </p:nvSpPr>
        <p:spPr>
          <a:xfrm>
            <a:off x="8624478" y="1862061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32" name="Cím 4">
            <a:extLst>
              <a:ext uri="{FF2B5EF4-FFF2-40B4-BE49-F238E27FC236}">
                <a16:creationId xmlns:a16="http://schemas.microsoft.com/office/drawing/2014/main" id="{2726F4F5-FAE3-BD52-92F7-2A7C0E65ABDF}"/>
              </a:ext>
            </a:extLst>
          </p:cNvPr>
          <p:cNvSpPr txBox="1">
            <a:spLocks/>
          </p:cNvSpPr>
          <p:nvPr/>
        </p:nvSpPr>
        <p:spPr>
          <a:xfrm>
            <a:off x="7576676" y="2314342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/>
              <a:t>X</a:t>
            </a:r>
          </a:p>
        </p:txBody>
      </p:sp>
      <p:sp>
        <p:nvSpPr>
          <p:cNvPr id="133" name="Cím 4">
            <a:extLst>
              <a:ext uri="{FF2B5EF4-FFF2-40B4-BE49-F238E27FC236}">
                <a16:creationId xmlns:a16="http://schemas.microsoft.com/office/drawing/2014/main" id="{38585967-FCCA-ED49-DE72-A8BBAEF2440A}"/>
              </a:ext>
            </a:extLst>
          </p:cNvPr>
          <p:cNvSpPr txBox="1">
            <a:spLocks/>
          </p:cNvSpPr>
          <p:nvPr/>
        </p:nvSpPr>
        <p:spPr>
          <a:xfrm>
            <a:off x="8104569" y="2314342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/>
              <a:t>X</a:t>
            </a:r>
          </a:p>
        </p:txBody>
      </p:sp>
      <p:sp>
        <p:nvSpPr>
          <p:cNvPr id="134" name="Cím 4">
            <a:extLst>
              <a:ext uri="{FF2B5EF4-FFF2-40B4-BE49-F238E27FC236}">
                <a16:creationId xmlns:a16="http://schemas.microsoft.com/office/drawing/2014/main" id="{0A0C6971-CC28-B293-70FF-30C3DFA3DEBB}"/>
              </a:ext>
            </a:extLst>
          </p:cNvPr>
          <p:cNvSpPr txBox="1">
            <a:spLocks/>
          </p:cNvSpPr>
          <p:nvPr/>
        </p:nvSpPr>
        <p:spPr>
          <a:xfrm>
            <a:off x="8624478" y="2760371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800" dirty="0"/>
              <a:t>X</a:t>
            </a:r>
          </a:p>
        </p:txBody>
      </p:sp>
      <p:sp>
        <p:nvSpPr>
          <p:cNvPr id="135" name="Cím 4">
            <a:extLst>
              <a:ext uri="{FF2B5EF4-FFF2-40B4-BE49-F238E27FC236}">
                <a16:creationId xmlns:a16="http://schemas.microsoft.com/office/drawing/2014/main" id="{77ADBF62-5061-6862-0EDA-953456F1164F}"/>
              </a:ext>
            </a:extLst>
          </p:cNvPr>
          <p:cNvSpPr txBox="1">
            <a:spLocks/>
          </p:cNvSpPr>
          <p:nvPr/>
        </p:nvSpPr>
        <p:spPr>
          <a:xfrm>
            <a:off x="8104569" y="3206400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6" name="Cím 4">
            <a:extLst>
              <a:ext uri="{FF2B5EF4-FFF2-40B4-BE49-F238E27FC236}">
                <a16:creationId xmlns:a16="http://schemas.microsoft.com/office/drawing/2014/main" id="{2C7A3CE6-84FC-539E-2542-7452E4709093}"/>
              </a:ext>
            </a:extLst>
          </p:cNvPr>
          <p:cNvSpPr txBox="1">
            <a:spLocks/>
          </p:cNvSpPr>
          <p:nvPr/>
        </p:nvSpPr>
        <p:spPr>
          <a:xfrm>
            <a:off x="8624478" y="3206400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7" name="Cím 4">
            <a:extLst>
              <a:ext uri="{FF2B5EF4-FFF2-40B4-BE49-F238E27FC236}">
                <a16:creationId xmlns:a16="http://schemas.microsoft.com/office/drawing/2014/main" id="{2C9DE782-A4A6-2C81-117F-886383B8C735}"/>
              </a:ext>
            </a:extLst>
          </p:cNvPr>
          <p:cNvSpPr txBox="1">
            <a:spLocks/>
          </p:cNvSpPr>
          <p:nvPr/>
        </p:nvSpPr>
        <p:spPr>
          <a:xfrm>
            <a:off x="8104569" y="3603627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/>
              <a:t>X</a:t>
            </a:r>
          </a:p>
        </p:txBody>
      </p:sp>
      <p:sp>
        <p:nvSpPr>
          <p:cNvPr id="138" name="Cím 4">
            <a:extLst>
              <a:ext uri="{FF2B5EF4-FFF2-40B4-BE49-F238E27FC236}">
                <a16:creationId xmlns:a16="http://schemas.microsoft.com/office/drawing/2014/main" id="{0A90FDD3-B480-4C62-3524-F1243703FE93}"/>
              </a:ext>
            </a:extLst>
          </p:cNvPr>
          <p:cNvSpPr txBox="1">
            <a:spLocks/>
          </p:cNvSpPr>
          <p:nvPr/>
        </p:nvSpPr>
        <p:spPr>
          <a:xfrm>
            <a:off x="8624478" y="3603627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/>
              <a:t>X</a:t>
            </a:r>
          </a:p>
        </p:txBody>
      </p:sp>
      <p:sp>
        <p:nvSpPr>
          <p:cNvPr id="139" name="Cím 4">
            <a:extLst>
              <a:ext uri="{FF2B5EF4-FFF2-40B4-BE49-F238E27FC236}">
                <a16:creationId xmlns:a16="http://schemas.microsoft.com/office/drawing/2014/main" id="{13DD63D3-6BF1-0034-1602-6AD29B17D12A}"/>
              </a:ext>
            </a:extLst>
          </p:cNvPr>
          <p:cNvSpPr txBox="1">
            <a:spLocks/>
          </p:cNvSpPr>
          <p:nvPr/>
        </p:nvSpPr>
        <p:spPr>
          <a:xfrm>
            <a:off x="7576676" y="4034335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/>
              <a:t>X</a:t>
            </a:r>
          </a:p>
        </p:txBody>
      </p:sp>
      <p:sp>
        <p:nvSpPr>
          <p:cNvPr id="140" name="Cím 4">
            <a:extLst>
              <a:ext uri="{FF2B5EF4-FFF2-40B4-BE49-F238E27FC236}">
                <a16:creationId xmlns:a16="http://schemas.microsoft.com/office/drawing/2014/main" id="{FF2AF97A-A206-38AD-EF36-E8EBBC8E0F8A}"/>
              </a:ext>
            </a:extLst>
          </p:cNvPr>
          <p:cNvSpPr txBox="1">
            <a:spLocks/>
          </p:cNvSpPr>
          <p:nvPr/>
        </p:nvSpPr>
        <p:spPr>
          <a:xfrm>
            <a:off x="8104569" y="4034335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/>
              <a:t>X</a:t>
            </a:r>
          </a:p>
        </p:txBody>
      </p:sp>
      <p:sp>
        <p:nvSpPr>
          <p:cNvPr id="141" name="Cím 4">
            <a:extLst>
              <a:ext uri="{FF2B5EF4-FFF2-40B4-BE49-F238E27FC236}">
                <a16:creationId xmlns:a16="http://schemas.microsoft.com/office/drawing/2014/main" id="{359A145A-F752-C20F-EE08-3D946720CA23}"/>
              </a:ext>
            </a:extLst>
          </p:cNvPr>
          <p:cNvSpPr txBox="1">
            <a:spLocks/>
          </p:cNvSpPr>
          <p:nvPr/>
        </p:nvSpPr>
        <p:spPr>
          <a:xfrm>
            <a:off x="7576676" y="4434595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2" name="Cím 4">
            <a:extLst>
              <a:ext uri="{FF2B5EF4-FFF2-40B4-BE49-F238E27FC236}">
                <a16:creationId xmlns:a16="http://schemas.microsoft.com/office/drawing/2014/main" id="{7BEFB4AA-E905-9E85-2716-BBD7427D2157}"/>
              </a:ext>
            </a:extLst>
          </p:cNvPr>
          <p:cNvSpPr txBox="1">
            <a:spLocks/>
          </p:cNvSpPr>
          <p:nvPr/>
        </p:nvSpPr>
        <p:spPr>
          <a:xfrm>
            <a:off x="8580089" y="1403276"/>
            <a:ext cx="821267" cy="347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900" dirty="0">
                <a:solidFill>
                  <a:schemeClr val="accent6"/>
                </a:solidFill>
                <a:latin typeface="Montserrat" panose="00000500000000000000" pitchFamily="2" charset="-18"/>
              </a:rPr>
              <a:t>Magas</a:t>
            </a:r>
          </a:p>
        </p:txBody>
      </p:sp>
      <p:sp>
        <p:nvSpPr>
          <p:cNvPr id="147" name="Cím 4">
            <a:extLst>
              <a:ext uri="{FF2B5EF4-FFF2-40B4-BE49-F238E27FC236}">
                <a16:creationId xmlns:a16="http://schemas.microsoft.com/office/drawing/2014/main" id="{97197156-66CA-FCBE-8C0E-37041320E30B}"/>
              </a:ext>
            </a:extLst>
          </p:cNvPr>
          <p:cNvSpPr txBox="1">
            <a:spLocks/>
          </p:cNvSpPr>
          <p:nvPr/>
        </p:nvSpPr>
        <p:spPr>
          <a:xfrm>
            <a:off x="8111399" y="4421565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8" name="Cím 4">
            <a:extLst>
              <a:ext uri="{FF2B5EF4-FFF2-40B4-BE49-F238E27FC236}">
                <a16:creationId xmlns:a16="http://schemas.microsoft.com/office/drawing/2014/main" id="{1C3E031C-5AE5-2D19-7E07-D1C1070E9AB7}"/>
              </a:ext>
            </a:extLst>
          </p:cNvPr>
          <p:cNvSpPr txBox="1">
            <a:spLocks/>
          </p:cNvSpPr>
          <p:nvPr/>
        </p:nvSpPr>
        <p:spPr>
          <a:xfrm>
            <a:off x="8616567" y="4047929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9" name="Cím 4">
            <a:extLst>
              <a:ext uri="{FF2B5EF4-FFF2-40B4-BE49-F238E27FC236}">
                <a16:creationId xmlns:a16="http://schemas.microsoft.com/office/drawing/2014/main" id="{EB7B4FCE-0899-128F-098A-8BA481D1C996}"/>
              </a:ext>
            </a:extLst>
          </p:cNvPr>
          <p:cNvSpPr txBox="1">
            <a:spLocks/>
          </p:cNvSpPr>
          <p:nvPr/>
        </p:nvSpPr>
        <p:spPr>
          <a:xfrm>
            <a:off x="834782" y="4434595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O</a:t>
            </a:r>
          </a:p>
        </p:txBody>
      </p:sp>
      <p:sp>
        <p:nvSpPr>
          <p:cNvPr id="150" name="Cím 4">
            <a:extLst>
              <a:ext uri="{FF2B5EF4-FFF2-40B4-BE49-F238E27FC236}">
                <a16:creationId xmlns:a16="http://schemas.microsoft.com/office/drawing/2014/main" id="{0421F5CB-ED86-1F36-CB67-1636AF1F4169}"/>
              </a:ext>
            </a:extLst>
          </p:cNvPr>
          <p:cNvSpPr txBox="1">
            <a:spLocks/>
          </p:cNvSpPr>
          <p:nvPr/>
        </p:nvSpPr>
        <p:spPr>
          <a:xfrm>
            <a:off x="1342991" y="4429303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O</a:t>
            </a:r>
          </a:p>
        </p:txBody>
      </p:sp>
      <p:sp>
        <p:nvSpPr>
          <p:cNvPr id="151" name="Cím 4">
            <a:extLst>
              <a:ext uri="{FF2B5EF4-FFF2-40B4-BE49-F238E27FC236}">
                <a16:creationId xmlns:a16="http://schemas.microsoft.com/office/drawing/2014/main" id="{13974F02-5922-11B5-89CF-7B97A3DC07AB}"/>
              </a:ext>
            </a:extLst>
          </p:cNvPr>
          <p:cNvSpPr txBox="1">
            <a:spLocks/>
          </p:cNvSpPr>
          <p:nvPr/>
        </p:nvSpPr>
        <p:spPr>
          <a:xfrm>
            <a:off x="311992" y="3209622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O</a:t>
            </a:r>
          </a:p>
        </p:txBody>
      </p:sp>
      <p:sp>
        <p:nvSpPr>
          <p:cNvPr id="152" name="Cím 4">
            <a:extLst>
              <a:ext uri="{FF2B5EF4-FFF2-40B4-BE49-F238E27FC236}">
                <a16:creationId xmlns:a16="http://schemas.microsoft.com/office/drawing/2014/main" id="{517E79D4-4EF6-B194-55CF-FC2527E325FC}"/>
              </a:ext>
            </a:extLst>
          </p:cNvPr>
          <p:cNvSpPr txBox="1">
            <a:spLocks/>
          </p:cNvSpPr>
          <p:nvPr/>
        </p:nvSpPr>
        <p:spPr>
          <a:xfrm>
            <a:off x="864447" y="2769446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/>
              <a:t>X</a:t>
            </a:r>
          </a:p>
        </p:txBody>
      </p:sp>
      <p:sp>
        <p:nvSpPr>
          <p:cNvPr id="153" name="Cím 4">
            <a:extLst>
              <a:ext uri="{FF2B5EF4-FFF2-40B4-BE49-F238E27FC236}">
                <a16:creationId xmlns:a16="http://schemas.microsoft.com/office/drawing/2014/main" id="{7087F807-074E-33D4-7F51-A8545A71B41C}"/>
              </a:ext>
            </a:extLst>
          </p:cNvPr>
          <p:cNvSpPr txBox="1">
            <a:spLocks/>
          </p:cNvSpPr>
          <p:nvPr/>
        </p:nvSpPr>
        <p:spPr>
          <a:xfrm>
            <a:off x="8101139" y="2746062"/>
            <a:ext cx="46856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/>
              <a:t>X</a:t>
            </a:r>
          </a:p>
        </p:txBody>
      </p:sp>
      <p:sp>
        <p:nvSpPr>
          <p:cNvPr id="164" name="Téglalap: lekerekített 163">
            <a:extLst>
              <a:ext uri="{FF2B5EF4-FFF2-40B4-BE49-F238E27FC236}">
                <a16:creationId xmlns:a16="http://schemas.microsoft.com/office/drawing/2014/main" id="{36CD4CDA-ACEA-ACC4-BCAD-0679B5742A58}"/>
              </a:ext>
            </a:extLst>
          </p:cNvPr>
          <p:cNvSpPr/>
          <p:nvPr/>
        </p:nvSpPr>
        <p:spPr>
          <a:xfrm>
            <a:off x="4725326" y="3594742"/>
            <a:ext cx="1602695" cy="1261671"/>
          </a:xfrm>
          <a:prstGeom prst="roundRect">
            <a:avLst>
              <a:gd name="adj" fmla="val 40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5" name="Cím 4">
            <a:extLst>
              <a:ext uri="{FF2B5EF4-FFF2-40B4-BE49-F238E27FC236}">
                <a16:creationId xmlns:a16="http://schemas.microsoft.com/office/drawing/2014/main" id="{ECABFC9F-6A7A-1694-ADC0-BA1A2DB15404}"/>
              </a:ext>
            </a:extLst>
          </p:cNvPr>
          <p:cNvSpPr txBox="1">
            <a:spLocks/>
          </p:cNvSpPr>
          <p:nvPr/>
        </p:nvSpPr>
        <p:spPr>
          <a:xfrm>
            <a:off x="4699370" y="1377304"/>
            <a:ext cx="1819760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900" dirty="0">
                <a:solidFill>
                  <a:schemeClr val="accent6"/>
                </a:solidFill>
                <a:latin typeface="Montserrat" panose="00000500000000000000" pitchFamily="2" charset="-18"/>
              </a:rPr>
              <a:t>Biztonsági követelmények</a:t>
            </a:r>
          </a:p>
        </p:txBody>
      </p:sp>
      <p:cxnSp>
        <p:nvCxnSpPr>
          <p:cNvPr id="178" name="Egyenes összekötő 177">
            <a:extLst>
              <a:ext uri="{FF2B5EF4-FFF2-40B4-BE49-F238E27FC236}">
                <a16:creationId xmlns:a16="http://schemas.microsoft.com/office/drawing/2014/main" id="{348FC0E8-05F9-1C59-75E1-002FFC9135CB}"/>
              </a:ext>
            </a:extLst>
          </p:cNvPr>
          <p:cNvCxnSpPr/>
          <p:nvPr/>
        </p:nvCxnSpPr>
        <p:spPr>
          <a:xfrm>
            <a:off x="4911877" y="3697017"/>
            <a:ext cx="121149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Egyenes összekötő 178">
            <a:extLst>
              <a:ext uri="{FF2B5EF4-FFF2-40B4-BE49-F238E27FC236}">
                <a16:creationId xmlns:a16="http://schemas.microsoft.com/office/drawing/2014/main" id="{AD43BBF8-E2B8-05FC-9294-DFABFCEBF111}"/>
              </a:ext>
            </a:extLst>
          </p:cNvPr>
          <p:cNvCxnSpPr>
            <a:cxnSpLocks/>
          </p:cNvCxnSpPr>
          <p:nvPr/>
        </p:nvCxnSpPr>
        <p:spPr>
          <a:xfrm>
            <a:off x="4911877" y="3772310"/>
            <a:ext cx="90835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179">
            <a:extLst>
              <a:ext uri="{FF2B5EF4-FFF2-40B4-BE49-F238E27FC236}">
                <a16:creationId xmlns:a16="http://schemas.microsoft.com/office/drawing/2014/main" id="{F4CC61AB-3BEC-8F6E-741A-9F06E4917F83}"/>
              </a:ext>
            </a:extLst>
          </p:cNvPr>
          <p:cNvCxnSpPr/>
          <p:nvPr/>
        </p:nvCxnSpPr>
        <p:spPr>
          <a:xfrm>
            <a:off x="4911877" y="4096159"/>
            <a:ext cx="121149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Egyenes összekötő 180">
            <a:extLst>
              <a:ext uri="{FF2B5EF4-FFF2-40B4-BE49-F238E27FC236}">
                <a16:creationId xmlns:a16="http://schemas.microsoft.com/office/drawing/2014/main" id="{68233981-409F-4A59-4F3D-6D04F0C44B01}"/>
              </a:ext>
            </a:extLst>
          </p:cNvPr>
          <p:cNvCxnSpPr/>
          <p:nvPr/>
        </p:nvCxnSpPr>
        <p:spPr>
          <a:xfrm>
            <a:off x="4911877" y="4171452"/>
            <a:ext cx="121149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181">
            <a:extLst>
              <a:ext uri="{FF2B5EF4-FFF2-40B4-BE49-F238E27FC236}">
                <a16:creationId xmlns:a16="http://schemas.microsoft.com/office/drawing/2014/main" id="{3662AFA8-BE42-0B5A-FE5E-9F0181AE3FF0}"/>
              </a:ext>
            </a:extLst>
          </p:cNvPr>
          <p:cNvCxnSpPr>
            <a:cxnSpLocks/>
          </p:cNvCxnSpPr>
          <p:nvPr/>
        </p:nvCxnSpPr>
        <p:spPr>
          <a:xfrm>
            <a:off x="4911877" y="4248559"/>
            <a:ext cx="108252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Egyenes összekötő 182">
            <a:extLst>
              <a:ext uri="{FF2B5EF4-FFF2-40B4-BE49-F238E27FC236}">
                <a16:creationId xmlns:a16="http://schemas.microsoft.com/office/drawing/2014/main" id="{AEE494D7-0405-8DB9-C780-8578F6A0FCEB}"/>
              </a:ext>
            </a:extLst>
          </p:cNvPr>
          <p:cNvCxnSpPr/>
          <p:nvPr/>
        </p:nvCxnSpPr>
        <p:spPr>
          <a:xfrm>
            <a:off x="4911877" y="4563338"/>
            <a:ext cx="121149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Egyenes összekötő 186">
            <a:extLst>
              <a:ext uri="{FF2B5EF4-FFF2-40B4-BE49-F238E27FC236}">
                <a16:creationId xmlns:a16="http://schemas.microsoft.com/office/drawing/2014/main" id="{EE8C364B-186A-F020-8854-0DD5B2A2DEEF}"/>
              </a:ext>
            </a:extLst>
          </p:cNvPr>
          <p:cNvCxnSpPr>
            <a:cxnSpLocks/>
          </p:cNvCxnSpPr>
          <p:nvPr/>
        </p:nvCxnSpPr>
        <p:spPr>
          <a:xfrm>
            <a:off x="4911877" y="4634576"/>
            <a:ext cx="90835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Egyenes összekötő 187">
            <a:extLst>
              <a:ext uri="{FF2B5EF4-FFF2-40B4-BE49-F238E27FC236}">
                <a16:creationId xmlns:a16="http://schemas.microsoft.com/office/drawing/2014/main" id="{A8FF823D-5C2B-57F7-7203-92A40431BE89}"/>
              </a:ext>
            </a:extLst>
          </p:cNvPr>
          <p:cNvCxnSpPr>
            <a:cxnSpLocks/>
          </p:cNvCxnSpPr>
          <p:nvPr/>
        </p:nvCxnSpPr>
        <p:spPr>
          <a:xfrm>
            <a:off x="4884269" y="1920421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Egyenes összekötő 188">
            <a:extLst>
              <a:ext uri="{FF2B5EF4-FFF2-40B4-BE49-F238E27FC236}">
                <a16:creationId xmlns:a16="http://schemas.microsoft.com/office/drawing/2014/main" id="{7838A661-754C-1C68-8CAC-3FD0CE220CE4}"/>
              </a:ext>
            </a:extLst>
          </p:cNvPr>
          <p:cNvCxnSpPr>
            <a:cxnSpLocks/>
          </p:cNvCxnSpPr>
          <p:nvPr/>
        </p:nvCxnSpPr>
        <p:spPr>
          <a:xfrm>
            <a:off x="4891398" y="2344057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Egyenes összekötő 189">
            <a:extLst>
              <a:ext uri="{FF2B5EF4-FFF2-40B4-BE49-F238E27FC236}">
                <a16:creationId xmlns:a16="http://schemas.microsoft.com/office/drawing/2014/main" id="{EF44041F-1877-8423-CD8A-4C5C2050A996}"/>
              </a:ext>
            </a:extLst>
          </p:cNvPr>
          <p:cNvCxnSpPr>
            <a:cxnSpLocks/>
          </p:cNvCxnSpPr>
          <p:nvPr/>
        </p:nvCxnSpPr>
        <p:spPr>
          <a:xfrm>
            <a:off x="4891398" y="2419350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Egyenes összekötő 190">
            <a:extLst>
              <a:ext uri="{FF2B5EF4-FFF2-40B4-BE49-F238E27FC236}">
                <a16:creationId xmlns:a16="http://schemas.microsoft.com/office/drawing/2014/main" id="{7E372F74-5DF6-306D-A5AA-6AEA58B9DE19}"/>
              </a:ext>
            </a:extLst>
          </p:cNvPr>
          <p:cNvCxnSpPr>
            <a:cxnSpLocks/>
          </p:cNvCxnSpPr>
          <p:nvPr/>
        </p:nvCxnSpPr>
        <p:spPr>
          <a:xfrm>
            <a:off x="4891398" y="2496457"/>
            <a:ext cx="7672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Egyenes összekötő 191">
            <a:extLst>
              <a:ext uri="{FF2B5EF4-FFF2-40B4-BE49-F238E27FC236}">
                <a16:creationId xmlns:a16="http://schemas.microsoft.com/office/drawing/2014/main" id="{E5379C74-3F7C-88EB-882B-570AFD65977B}"/>
              </a:ext>
            </a:extLst>
          </p:cNvPr>
          <p:cNvCxnSpPr>
            <a:cxnSpLocks/>
          </p:cNvCxnSpPr>
          <p:nvPr/>
        </p:nvCxnSpPr>
        <p:spPr>
          <a:xfrm>
            <a:off x="4884269" y="2000249"/>
            <a:ext cx="102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Egyenes összekötő 192">
            <a:extLst>
              <a:ext uri="{FF2B5EF4-FFF2-40B4-BE49-F238E27FC236}">
                <a16:creationId xmlns:a16="http://schemas.microsoft.com/office/drawing/2014/main" id="{9050E00C-003E-D25B-803B-1EE1902A5F67}"/>
              </a:ext>
            </a:extLst>
          </p:cNvPr>
          <p:cNvCxnSpPr>
            <a:cxnSpLocks/>
          </p:cNvCxnSpPr>
          <p:nvPr/>
        </p:nvCxnSpPr>
        <p:spPr>
          <a:xfrm>
            <a:off x="4891398" y="2779485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Egyenes összekötő 193">
            <a:extLst>
              <a:ext uri="{FF2B5EF4-FFF2-40B4-BE49-F238E27FC236}">
                <a16:creationId xmlns:a16="http://schemas.microsoft.com/office/drawing/2014/main" id="{D5B3F742-9440-05BC-F49F-76D66CCD536D}"/>
              </a:ext>
            </a:extLst>
          </p:cNvPr>
          <p:cNvCxnSpPr>
            <a:cxnSpLocks/>
          </p:cNvCxnSpPr>
          <p:nvPr/>
        </p:nvCxnSpPr>
        <p:spPr>
          <a:xfrm>
            <a:off x="4891398" y="2854778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Egyenes összekötő 194">
            <a:extLst>
              <a:ext uri="{FF2B5EF4-FFF2-40B4-BE49-F238E27FC236}">
                <a16:creationId xmlns:a16="http://schemas.microsoft.com/office/drawing/2014/main" id="{9622A1BD-041F-0F20-2DBC-A2954283F76B}"/>
              </a:ext>
            </a:extLst>
          </p:cNvPr>
          <p:cNvCxnSpPr>
            <a:cxnSpLocks/>
          </p:cNvCxnSpPr>
          <p:nvPr/>
        </p:nvCxnSpPr>
        <p:spPr>
          <a:xfrm>
            <a:off x="4891398" y="2931885"/>
            <a:ext cx="3398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Egyenes összekötő 195">
            <a:extLst>
              <a:ext uri="{FF2B5EF4-FFF2-40B4-BE49-F238E27FC236}">
                <a16:creationId xmlns:a16="http://schemas.microsoft.com/office/drawing/2014/main" id="{6A471A78-C09A-A1FB-D709-B23FF77430C7}"/>
              </a:ext>
            </a:extLst>
          </p:cNvPr>
          <p:cNvCxnSpPr>
            <a:cxnSpLocks/>
          </p:cNvCxnSpPr>
          <p:nvPr/>
        </p:nvCxnSpPr>
        <p:spPr>
          <a:xfrm>
            <a:off x="4891398" y="3229428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Egyenes összekötő 196">
            <a:extLst>
              <a:ext uri="{FF2B5EF4-FFF2-40B4-BE49-F238E27FC236}">
                <a16:creationId xmlns:a16="http://schemas.microsoft.com/office/drawing/2014/main" id="{1B63CE9C-70A8-71A0-AF90-CEFDB9AF0478}"/>
              </a:ext>
            </a:extLst>
          </p:cNvPr>
          <p:cNvCxnSpPr>
            <a:cxnSpLocks/>
          </p:cNvCxnSpPr>
          <p:nvPr/>
        </p:nvCxnSpPr>
        <p:spPr>
          <a:xfrm>
            <a:off x="4891398" y="3304721"/>
            <a:ext cx="121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Egyenes összekötő 197">
            <a:extLst>
              <a:ext uri="{FF2B5EF4-FFF2-40B4-BE49-F238E27FC236}">
                <a16:creationId xmlns:a16="http://schemas.microsoft.com/office/drawing/2014/main" id="{EF5BAC25-9D19-6E8E-9BA2-770541B91B82}"/>
              </a:ext>
            </a:extLst>
          </p:cNvPr>
          <p:cNvCxnSpPr>
            <a:cxnSpLocks/>
          </p:cNvCxnSpPr>
          <p:nvPr/>
        </p:nvCxnSpPr>
        <p:spPr>
          <a:xfrm>
            <a:off x="4891398" y="3381828"/>
            <a:ext cx="11419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Nyíl: jobbra mutató 209">
            <a:extLst>
              <a:ext uri="{FF2B5EF4-FFF2-40B4-BE49-F238E27FC236}">
                <a16:creationId xmlns:a16="http://schemas.microsoft.com/office/drawing/2014/main" id="{919E0AB8-4511-47F2-0EBB-A596141E527C}"/>
              </a:ext>
            </a:extLst>
          </p:cNvPr>
          <p:cNvSpPr/>
          <p:nvPr/>
        </p:nvSpPr>
        <p:spPr>
          <a:xfrm>
            <a:off x="3747541" y="3814996"/>
            <a:ext cx="863752" cy="81793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97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E0FAE60-D757-5540-25C0-B3E2400DE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487754"/>
            <a:ext cx="7708526" cy="3263504"/>
          </a:xfrm>
        </p:spPr>
        <p:txBody>
          <a:bodyPr>
            <a:normAutofit/>
          </a:bodyPr>
          <a:lstStyle/>
          <a:p>
            <a:r>
              <a:rPr lang="hu-HU" dirty="0"/>
              <a:t>Az érintett szervezet automatikus mechanizmusokat használ a naplóbejegyzések felülvizsgálatának, elemzésének és jelentési folyamatainak integrálására.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CFC42C-665C-8F25-CEA2-1796F4D79EB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sz="1600" dirty="0">
                <a:solidFill>
                  <a:schemeClr val="accent6"/>
                </a:solidFill>
              </a:rPr>
              <a:t>Naplóbejegyzések felülvizsgálata, elemzése és jelentéstétel </a:t>
            </a:r>
          </a:p>
        </p:txBody>
      </p:sp>
      <p:sp>
        <p:nvSpPr>
          <p:cNvPr id="4" name="Cím 4">
            <a:extLst>
              <a:ext uri="{FF2B5EF4-FFF2-40B4-BE49-F238E27FC236}">
                <a16:creationId xmlns:a16="http://schemas.microsoft.com/office/drawing/2014/main" id="{BD607A96-125E-1ABF-3C13-A0DA1C1C4E11}"/>
              </a:ext>
            </a:extLst>
          </p:cNvPr>
          <p:cNvSpPr txBox="1">
            <a:spLocks/>
          </p:cNvSpPr>
          <p:nvPr/>
        </p:nvSpPr>
        <p:spPr>
          <a:xfrm>
            <a:off x="219610" y="996829"/>
            <a:ext cx="376752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chemeClr val="accent6"/>
                </a:solidFill>
              </a:rPr>
              <a:t>IT: NIST 800-53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53A9025C-7449-153C-3880-F5628C7BB58E}"/>
              </a:ext>
            </a:extLst>
          </p:cNvPr>
          <p:cNvSpPr txBox="1">
            <a:spLocks/>
          </p:cNvSpPr>
          <p:nvPr/>
        </p:nvSpPr>
        <p:spPr>
          <a:xfrm>
            <a:off x="189906" y="2369678"/>
            <a:ext cx="3826930" cy="569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chemeClr val="accent6"/>
                </a:solidFill>
              </a:rPr>
              <a:t>OT: NIST 800-82</a:t>
            </a:r>
          </a:p>
        </p:txBody>
      </p:sp>
      <p:sp>
        <p:nvSpPr>
          <p:cNvPr id="6" name="Tartalom helye 1">
            <a:extLst>
              <a:ext uri="{FF2B5EF4-FFF2-40B4-BE49-F238E27FC236}">
                <a16:creationId xmlns:a16="http://schemas.microsoft.com/office/drawing/2014/main" id="{82CBA52D-0C9A-9C5C-5C1C-D5276C8EA31A}"/>
              </a:ext>
            </a:extLst>
          </p:cNvPr>
          <p:cNvSpPr txBox="1">
            <a:spLocks/>
          </p:cNvSpPr>
          <p:nvPr/>
        </p:nvSpPr>
        <p:spPr>
          <a:xfrm>
            <a:off x="323850" y="3089730"/>
            <a:ext cx="8885464" cy="205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50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 Medium" panose="02000000000000000000" pitchFamily="2" charset="0"/>
                <a:cs typeface="+mn-cs"/>
              </a:defRPr>
            </a:lvl1pPr>
            <a:lvl2pPr marL="5143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35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5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Amennyiben az EIR nem támogatja a naplóbejegyzések gyűjtését, a naplóbejegyzések felülvizsgálatát az EIR rendszerbiztonsági tervében meghatározott rendszerességgel manuális ellenőrzéssel kell végezni.</a:t>
            </a:r>
          </a:p>
          <a:p>
            <a:endParaRPr lang="hu-HU" dirty="0"/>
          </a:p>
          <a:p>
            <a:r>
              <a:rPr lang="hu-HU" b="1" dirty="0"/>
              <a:t>Magyarázat:</a:t>
            </a:r>
            <a:r>
              <a:rPr lang="hu-HU" dirty="0"/>
              <a:t> A helyettesítő védelmi intézkedések magukba foglalhatják például a kézi mechanizmusokat vagy eljárásokat. Olyan eszközök esetében, ahol a naplóbejegyzések gyűjtését nem tudják megvalósítani, időszakos manuális felülvizsgálatra lehet szükség.</a:t>
            </a:r>
          </a:p>
        </p:txBody>
      </p:sp>
    </p:spTree>
    <p:extLst>
      <p:ext uri="{BB962C8B-B14F-4D97-AF65-F5344CB8AC3E}">
        <p14:creationId xmlns:p14="http://schemas.microsoft.com/office/powerpoint/2010/main" val="112978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E0FAE60-D757-5540-25C0-B3E2400DE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382908"/>
            <a:ext cx="7708526" cy="3263504"/>
          </a:xfrm>
        </p:spPr>
        <p:txBody>
          <a:bodyPr>
            <a:normAutofit/>
          </a:bodyPr>
          <a:lstStyle/>
          <a:p>
            <a:r>
              <a:rPr lang="hu-HU" dirty="0"/>
              <a:t>Meghatározott időtartamú inaktivitás után vagy a felhasználó erre irányuló lépése esetén, az eszköz zárolásával megakadályozza az EIR-</a:t>
            </a:r>
            <a:r>
              <a:rPr lang="hu-HU" dirty="0" err="1"/>
              <a:t>hez</a:t>
            </a:r>
            <a:r>
              <a:rPr lang="hu-HU" dirty="0"/>
              <a:t> való további hozzáférést.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CFC42C-665C-8F25-CEA2-1796F4D79EB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sz="1600" dirty="0">
                <a:solidFill>
                  <a:schemeClr val="accent6"/>
                </a:solidFill>
              </a:rPr>
              <a:t>Eszköz zárolása</a:t>
            </a:r>
          </a:p>
        </p:txBody>
      </p:sp>
      <p:sp>
        <p:nvSpPr>
          <p:cNvPr id="4" name="Cím 4">
            <a:extLst>
              <a:ext uri="{FF2B5EF4-FFF2-40B4-BE49-F238E27FC236}">
                <a16:creationId xmlns:a16="http://schemas.microsoft.com/office/drawing/2014/main" id="{BD607A96-125E-1ABF-3C13-A0DA1C1C4E11}"/>
              </a:ext>
            </a:extLst>
          </p:cNvPr>
          <p:cNvSpPr txBox="1">
            <a:spLocks/>
          </p:cNvSpPr>
          <p:nvPr/>
        </p:nvSpPr>
        <p:spPr>
          <a:xfrm>
            <a:off x="219610" y="996829"/>
            <a:ext cx="376752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chemeClr val="accent6"/>
                </a:solidFill>
              </a:rPr>
              <a:t>IT: NIST 800-53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53A9025C-7449-153C-3880-F5628C7BB58E}"/>
              </a:ext>
            </a:extLst>
          </p:cNvPr>
          <p:cNvSpPr txBox="1">
            <a:spLocks/>
          </p:cNvSpPr>
          <p:nvPr/>
        </p:nvSpPr>
        <p:spPr>
          <a:xfrm>
            <a:off x="189906" y="2369678"/>
            <a:ext cx="3826930" cy="569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chemeClr val="accent6"/>
                </a:solidFill>
              </a:rPr>
              <a:t>OT: NIST 800-82</a:t>
            </a:r>
          </a:p>
        </p:txBody>
      </p:sp>
      <p:sp>
        <p:nvSpPr>
          <p:cNvPr id="6" name="Tartalom helye 1">
            <a:extLst>
              <a:ext uri="{FF2B5EF4-FFF2-40B4-BE49-F238E27FC236}">
                <a16:creationId xmlns:a16="http://schemas.microsoft.com/office/drawing/2014/main" id="{82CBA52D-0C9A-9C5C-5C1C-D5276C8EA31A}"/>
              </a:ext>
            </a:extLst>
          </p:cNvPr>
          <p:cNvSpPr txBox="1">
            <a:spLocks/>
          </p:cNvSpPr>
          <p:nvPr/>
        </p:nvSpPr>
        <p:spPr>
          <a:xfrm>
            <a:off x="323850" y="3089730"/>
            <a:ext cx="8856436" cy="1670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50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 Medium" panose="02000000000000000000" pitchFamily="2" charset="0"/>
                <a:cs typeface="+mn-cs"/>
              </a:defRPr>
            </a:lvl1pPr>
            <a:lvl2pPr marL="5143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35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5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Abban az esetben, ha az EIR nem rendelkezik automatikus zárolási képességgel, vagy vészhelyzetben azonnali kezelői reakcióra van szükség, ezért zárolással nem lehet megakadályozni az EIR-</a:t>
            </a:r>
            <a:r>
              <a:rPr lang="hu-HU" dirty="0" err="1"/>
              <a:t>hez</a:t>
            </a:r>
            <a:r>
              <a:rPr lang="hu-HU" dirty="0"/>
              <a:t> való hozzáférést, a szervezet kockázatértékelés alapján helyettesítő intézkedést vezet be, amelyet dokumentál az EIR rendszerbiztonsági tervében.</a:t>
            </a:r>
          </a:p>
        </p:txBody>
      </p:sp>
    </p:spTree>
    <p:extLst>
      <p:ext uri="{BB962C8B-B14F-4D97-AF65-F5344CB8AC3E}">
        <p14:creationId xmlns:p14="http://schemas.microsoft.com/office/powerpoint/2010/main" val="401425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E0FAE60-D757-5540-25C0-B3E2400DE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376998"/>
            <a:ext cx="8745644" cy="1353544"/>
          </a:xfrm>
        </p:spPr>
        <p:txBody>
          <a:bodyPr>
            <a:normAutofit/>
          </a:bodyPr>
          <a:lstStyle/>
          <a:p>
            <a:r>
              <a:rPr lang="hu-HU" dirty="0"/>
              <a:t>Az érintett szervezet a meghatározott helyreállítási idővel és helyreállítási ponttal kapcsolatos célkitűzésekkel összhangban lévő időtartam alatt gondoskodik az EIR utolsó ismert, üzembiztos állapotba történő helyreállításáról és újraindításáról egy összeomlást, </a:t>
            </a:r>
            <a:r>
              <a:rPr lang="hu-HU" dirty="0" err="1"/>
              <a:t>kompromittálódást</a:t>
            </a:r>
            <a:r>
              <a:rPr lang="hu-HU" dirty="0"/>
              <a:t> vagy hibát követően.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CFC42C-665C-8F25-CEA2-1796F4D79EB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sz="1600" dirty="0">
                <a:solidFill>
                  <a:schemeClr val="accent6"/>
                </a:solidFill>
              </a:rPr>
              <a:t>Az elektronikus információs rendszer helyreállítása és újraindítása</a:t>
            </a:r>
          </a:p>
        </p:txBody>
      </p:sp>
      <p:sp>
        <p:nvSpPr>
          <p:cNvPr id="4" name="Cím 4">
            <a:extLst>
              <a:ext uri="{FF2B5EF4-FFF2-40B4-BE49-F238E27FC236}">
                <a16:creationId xmlns:a16="http://schemas.microsoft.com/office/drawing/2014/main" id="{BD607A96-125E-1ABF-3C13-A0DA1C1C4E11}"/>
              </a:ext>
            </a:extLst>
          </p:cNvPr>
          <p:cNvSpPr txBox="1">
            <a:spLocks/>
          </p:cNvSpPr>
          <p:nvPr/>
        </p:nvSpPr>
        <p:spPr>
          <a:xfrm>
            <a:off x="219610" y="996829"/>
            <a:ext cx="3767523" cy="34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chemeClr val="accent6"/>
                </a:solidFill>
              </a:rPr>
              <a:t>IT: NIST 800-53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53A9025C-7449-153C-3880-F5628C7BB58E}"/>
              </a:ext>
            </a:extLst>
          </p:cNvPr>
          <p:cNvSpPr txBox="1">
            <a:spLocks/>
          </p:cNvSpPr>
          <p:nvPr/>
        </p:nvSpPr>
        <p:spPr>
          <a:xfrm>
            <a:off x="189906" y="2369678"/>
            <a:ext cx="3826930" cy="569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chemeClr val="accent6"/>
                </a:solidFill>
              </a:rPr>
              <a:t>OT: NIST 800-82</a:t>
            </a:r>
          </a:p>
        </p:txBody>
      </p:sp>
      <p:sp>
        <p:nvSpPr>
          <p:cNvPr id="6" name="Tartalom helye 1">
            <a:extLst>
              <a:ext uri="{FF2B5EF4-FFF2-40B4-BE49-F238E27FC236}">
                <a16:creationId xmlns:a16="http://schemas.microsoft.com/office/drawing/2014/main" id="{82CBA52D-0C9A-9C5C-5C1C-D5276C8EA31A}"/>
              </a:ext>
            </a:extLst>
          </p:cNvPr>
          <p:cNvSpPr txBox="1">
            <a:spLocks/>
          </p:cNvSpPr>
          <p:nvPr/>
        </p:nvSpPr>
        <p:spPr>
          <a:xfrm>
            <a:off x="323850" y="3089730"/>
            <a:ext cx="8820150" cy="205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50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 Medium" panose="02000000000000000000" pitchFamily="2" charset="0"/>
                <a:cs typeface="+mn-cs"/>
              </a:defRPr>
            </a:lvl1pPr>
            <a:lvl2pPr marL="5143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35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50" b="0" i="0" kern="12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Az érintett szervezet a meghatározott helyreállítási idővel és helyreállítási ponttal kapcsolatos célkitűzésekkel összhangban lévő időtartam alatt gondoskodik az EIR utolsó ismert, üzembiztos állapotba történő helyreállításáról és újraindításáról egy összeomlást, </a:t>
            </a:r>
            <a:r>
              <a:rPr lang="hu-HU" dirty="0" err="1"/>
              <a:t>kompromittálódást</a:t>
            </a:r>
            <a:r>
              <a:rPr lang="hu-HU" dirty="0"/>
              <a:t> vagy hibát követően.</a:t>
            </a:r>
          </a:p>
          <a:p>
            <a:r>
              <a:rPr lang="hu-HU" b="1" dirty="0"/>
              <a:t>Magyarázat:</a:t>
            </a:r>
            <a:r>
              <a:rPr lang="hu-HU" dirty="0"/>
              <a:t> Az érintett szervezet megvizsgálja, hogy az EIR utolsó ismert, üzembiztos állapotba történő helyreállításakor a felmerülő kockázatok figyelembevételével a rendszer állapotváltozóit vissza kell-e állítani a kezdeti értékekre vagy az üzemszünet előtti értékekre.</a:t>
            </a:r>
          </a:p>
        </p:txBody>
      </p:sp>
    </p:spTree>
    <p:extLst>
      <p:ext uri="{BB962C8B-B14F-4D97-AF65-F5344CB8AC3E}">
        <p14:creationId xmlns:p14="http://schemas.microsoft.com/office/powerpoint/2010/main" val="95145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19275</TotalTime>
  <Words>861</Words>
  <PresentationFormat>Diavetítés a képernyőre (16:9 oldalarány)</PresentationFormat>
  <Paragraphs>136</Paragraphs>
  <Slides>12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4" baseType="lpstr">
      <vt:lpstr>Montserrat</vt:lpstr>
      <vt:lpstr>Roboto Slab Regular</vt:lpstr>
      <vt:lpstr>Bai Jamjuree</vt:lpstr>
      <vt:lpstr>Bai Jamjuree Light</vt:lpstr>
      <vt:lpstr>Curved Square</vt:lpstr>
      <vt:lpstr>Arial</vt:lpstr>
      <vt:lpstr>Roboto Slab Light</vt:lpstr>
      <vt:lpstr>Calibri</vt:lpstr>
      <vt:lpstr>Bai Jamjuree Regular</vt:lpstr>
      <vt:lpstr>Bai Jamjuree Medium</vt:lpstr>
      <vt:lpstr>Roboto Slab</vt:lpstr>
      <vt:lpstr>Office Theme</vt:lpstr>
      <vt:lpstr>NIS2</vt:lpstr>
      <vt:lpstr>PowerPoint-bemutató</vt:lpstr>
      <vt:lpstr>PowerPoint-bemutató</vt:lpstr>
      <vt:lpstr>PowerPoint-bemutató</vt:lpstr>
      <vt:lpstr>OT: NIST 800-82</vt:lpstr>
      <vt:lpstr>OT: NIST 800-82</vt:lpstr>
      <vt:lpstr>PowerPoint-bemutató</vt:lpstr>
      <vt:lpstr>PowerPoint-bemutató</vt:lpstr>
      <vt:lpstr>PowerPoint-bemutató</vt:lpstr>
      <vt:lpstr>PowerPoint-bemutató</vt:lpstr>
      <vt:lpstr>10 – 25 év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2018-10-08T14:30:39Z</dcterms:created>
  <dcterms:modified xsi:type="dcterms:W3CDTF">2024-09-22T20:42:39Z</dcterms:modified>
</cp:coreProperties>
</file>